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404040"/>
          </a:solidFill>
        </a:fill>
      </a:tcStyle>
    </a:band2H>
    <a:firstCol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04040"/>
          </a:solidFill>
        </a:fill>
      </a:tcStyle>
    </a:lastRow>
    <a:fir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" name="Shape 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" name="Shape 53"/>
          <p:cNvSpPr/>
          <p:nvPr/>
        </p:nvSpPr>
        <p:spPr>
          <a:xfrm>
            <a:off x="426888" y="3737612"/>
            <a:ext cx="6335866" cy="342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" name="Shape 54"/>
          <p:cNvSpPr txBox="1"/>
          <p:nvPr/>
        </p:nvSpPr>
        <p:spPr>
          <a:xfrm>
            <a:off x="426888" y="4019051"/>
            <a:ext cx="3535514" cy="340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lnSpc>
                <a:spcPct val="90000"/>
              </a:lnSpc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</a:t>
            </a:r>
          </a:p>
        </p:txBody>
      </p:sp>
      <p:sp>
        <p:nvSpPr>
          <p:cNvPr id="16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sz="41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6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5" name="Shape 67"/>
          <p:cNvSpPr/>
          <p:nvPr/>
        </p:nvSpPr>
        <p:spPr>
          <a:xfrm>
            <a:off x="426888" y="3737612"/>
            <a:ext cx="6335866" cy="342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6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 sz="41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77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80"/>
          <p:cNvSpPr/>
          <p:nvPr/>
        </p:nvSpPr>
        <p:spPr>
          <a:xfrm>
            <a:off x="-1" y="653853"/>
            <a:ext cx="9144003" cy="4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6329182" y="6247132"/>
            <a:ext cx="224019" cy="2184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587827" marR="0" indent="-244928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645920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Relationship Id="rId3" Type="http://schemas.openxmlformats.org/officeDocument/2006/relationships/image" Target="../media/image3.tif"/><Relationship Id="rId4" Type="http://schemas.openxmlformats.org/officeDocument/2006/relationships/image" Target="../media/image2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2.tif"/><Relationship Id="rId4" Type="http://schemas.openxmlformats.org/officeDocument/2006/relationships/image" Target="../media/image4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5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4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4.t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6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t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4.tif"/><Relationship Id="rId4" Type="http://schemas.openxmlformats.org/officeDocument/2006/relationships/image" Target="../media/image3.tif"/><Relationship Id="rId5" Type="http://schemas.openxmlformats.org/officeDocument/2006/relationships/image" Target="../media/image2.tif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3.tif"/><Relationship Id="rId4" Type="http://schemas.openxmlformats.org/officeDocument/2006/relationships/image" Target="../media/image2.tif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1.gif"/><Relationship Id="rId4" Type="http://schemas.openxmlformats.org/officeDocument/2006/relationships/image" Target="../media/image3.tif"/><Relationship Id="rId5" Type="http://schemas.openxmlformats.org/officeDocument/2006/relationships/image" Target="../media/image2.tif"/><Relationship Id="rId6" Type="http://schemas.openxmlformats.org/officeDocument/2006/relationships/image" Target="../media/image4.tif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odingbootcamp.hosted.panopto.com/Panopto/Pages/Viewer.aspx?id=f124876a-58dc-4a53-a3fa-a8b0017f5eef" TargetMode="Externa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tags/" TargetMode="Externa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utoronto.bootcampcontent.com/utoronto-bootcamp/UTORON201803FSF5-Class-Repository-FSF/tree/master/Week_1/Homework/Instructions" TargetMode="Externa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12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hyperlink" Target="https://www.youtube.com/watch?v=kMBinXTCrXI&amp;list=PLgJ8UgkiorCnMLsUevoQRxH8t9bt7ne14&amp;index=2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214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Git’n Pro with HTML/CSS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239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Collaborative Coding</a:t>
            </a:r>
          </a:p>
        </p:txBody>
      </p:sp>
      <p:pic>
        <p:nvPicPr>
          <p:cNvPr id="83" name="image5.png" descr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0282"/>
            <a:ext cx="9144000" cy="4478919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241"/>
          <p:cNvSpPr txBox="1"/>
          <p:nvPr/>
        </p:nvSpPr>
        <p:spPr>
          <a:xfrm>
            <a:off x="152398" y="4952998"/>
            <a:ext cx="8882745" cy="1239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Modern web development is </a:t>
            </a:r>
            <a:r>
              <a:rPr i="1" u="sng"/>
              <a:t>highly</a:t>
            </a:r>
            <a:r>
              <a:t> collaborative.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Teams are often extremely large and separated across the country — or planet.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Apps sometimes comprise hundreds or even thousands of files.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243"/>
          <p:cNvSpPr txBox="1"/>
          <p:nvPr>
            <p:ph type="title"/>
          </p:nvPr>
        </p:nvSpPr>
        <p:spPr>
          <a:xfrm>
            <a:off x="304800" y="-3"/>
            <a:ext cx="5470527" cy="653860"/>
          </a:xfrm>
          <a:prstGeom prst="rect">
            <a:avLst/>
          </a:prstGeom>
        </p:spPr>
        <p:txBody>
          <a:bodyPr/>
          <a:lstStyle/>
          <a:p>
            <a:pPr/>
            <a:r>
              <a:t>The Team’s Task</a:t>
            </a:r>
          </a:p>
        </p:txBody>
      </p:sp>
      <p:sp>
        <p:nvSpPr>
          <p:cNvPr id="87" name="Shape 245"/>
          <p:cNvSpPr txBox="1"/>
          <p:nvPr/>
        </p:nvSpPr>
        <p:spPr>
          <a:xfrm>
            <a:off x="3508028" y="3249927"/>
            <a:ext cx="212793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Programming Team:</a:t>
            </a:r>
          </a:p>
        </p:txBody>
      </p:sp>
      <p:pic>
        <p:nvPicPr>
          <p:cNvPr id="8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7598" y="3859526"/>
            <a:ext cx="1828802" cy="1651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4418" y="3895264"/>
            <a:ext cx="1038566" cy="1507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30986" y="3895264"/>
            <a:ext cx="1389449" cy="1667338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254"/>
          <p:cNvSpPr txBox="1"/>
          <p:nvPr/>
        </p:nvSpPr>
        <p:spPr>
          <a:xfrm>
            <a:off x="1251220" y="5687174"/>
            <a:ext cx="1070031" cy="26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Maya Angelou</a:t>
            </a:r>
          </a:p>
        </p:txBody>
      </p:sp>
      <p:sp>
        <p:nvSpPr>
          <p:cNvPr id="92" name="Shape 254"/>
          <p:cNvSpPr txBox="1"/>
          <p:nvPr/>
        </p:nvSpPr>
        <p:spPr>
          <a:xfrm>
            <a:off x="4036116" y="5687174"/>
            <a:ext cx="976865" cy="26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Anne Sexton</a:t>
            </a:r>
          </a:p>
        </p:txBody>
      </p:sp>
      <p:sp>
        <p:nvSpPr>
          <p:cNvPr id="93" name="Shape 254"/>
          <p:cNvSpPr txBox="1"/>
          <p:nvPr/>
        </p:nvSpPr>
        <p:spPr>
          <a:xfrm>
            <a:off x="6889825" y="5712850"/>
            <a:ext cx="1137451" cy="26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 Scott Heron</a:t>
            </a:r>
          </a:p>
        </p:txBody>
      </p:sp>
      <p:sp>
        <p:nvSpPr>
          <p:cNvPr id="94" name="Shape 244"/>
          <p:cNvSpPr txBox="1"/>
          <p:nvPr/>
        </p:nvSpPr>
        <p:spPr>
          <a:xfrm>
            <a:off x="297603" y="1395730"/>
            <a:ext cx="8548793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Task:  Make a list of creative works you’ve written in the past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250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Maya &amp; Gil make their edits</a:t>
            </a:r>
          </a:p>
        </p:txBody>
      </p:sp>
      <p:sp>
        <p:nvSpPr>
          <p:cNvPr id="97" name="Shape 252"/>
          <p:cNvSpPr/>
          <p:nvPr/>
        </p:nvSpPr>
        <p:spPr>
          <a:xfrm flipV="1">
            <a:off x="2057399" y="1499176"/>
            <a:ext cx="457204" cy="32793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8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896990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254"/>
          <p:cNvSpPr txBox="1"/>
          <p:nvPr/>
        </p:nvSpPr>
        <p:spPr>
          <a:xfrm>
            <a:off x="2543174" y="1222177"/>
            <a:ext cx="1575079" cy="26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Away…</a:t>
            </a:r>
          </a:p>
        </p:txBody>
      </p:sp>
      <p:sp>
        <p:nvSpPr>
          <p:cNvPr id="100" name="Shape 255"/>
          <p:cNvSpPr/>
          <p:nvPr/>
        </p:nvSpPr>
        <p:spPr>
          <a:xfrm flipV="1">
            <a:off x="2085974" y="4746997"/>
            <a:ext cx="457204" cy="32793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1" name="Shape 256"/>
          <p:cNvSpPr txBox="1"/>
          <p:nvPr/>
        </p:nvSpPr>
        <p:spPr>
          <a:xfrm>
            <a:off x="2666999" y="4441533"/>
            <a:ext cx="1575079" cy="26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Away…</a:t>
            </a:r>
          </a:p>
        </p:txBody>
      </p:sp>
      <p:pic>
        <p:nvPicPr>
          <p:cNvPr id="102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3700224"/>
            <a:ext cx="2514600" cy="2514604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258"/>
          <p:cNvSpPr txBox="1"/>
          <p:nvPr/>
        </p:nvSpPr>
        <p:spPr>
          <a:xfrm>
            <a:off x="4104471" y="2515761"/>
            <a:ext cx="1747534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Maya’s Version</a:t>
            </a:r>
          </a:p>
        </p:txBody>
      </p:sp>
      <p:sp>
        <p:nvSpPr>
          <p:cNvPr id="104" name="Shape 259"/>
          <p:cNvSpPr txBox="1"/>
          <p:nvPr/>
        </p:nvSpPr>
        <p:spPr>
          <a:xfrm>
            <a:off x="4272355" y="5359313"/>
            <a:ext cx="1480536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Gil’s Version</a:t>
            </a:r>
          </a:p>
        </p:txBody>
      </p:sp>
      <p:pic>
        <p:nvPicPr>
          <p:cNvPr id="105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0039" y="1580082"/>
            <a:ext cx="1038566" cy="1507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4955" y="4525645"/>
            <a:ext cx="1389447" cy="1667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262"/>
          <p:cNvSpPr txBox="1"/>
          <p:nvPr>
            <p:ph type="title"/>
          </p:nvPr>
        </p:nvSpPr>
        <p:spPr>
          <a:xfrm>
            <a:off x="304800" y="-3"/>
            <a:ext cx="5470527" cy="653860"/>
          </a:xfrm>
          <a:prstGeom prst="rect">
            <a:avLst/>
          </a:prstGeom>
        </p:spPr>
        <p:txBody>
          <a:bodyPr/>
          <a:lstStyle/>
          <a:p>
            <a:pPr/>
            <a:r>
              <a:t>Different Solutions</a:t>
            </a:r>
          </a:p>
        </p:txBody>
      </p:sp>
      <p:sp>
        <p:nvSpPr>
          <p:cNvPr id="109" name="Shape 265"/>
          <p:cNvSpPr txBox="1"/>
          <p:nvPr/>
        </p:nvSpPr>
        <p:spPr>
          <a:xfrm>
            <a:off x="112847" y="1250974"/>
            <a:ext cx="4080526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&lt;ul&gt;</a:t>
            </a:r>
          </a:p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    &lt;li&gt;On the Pulse of Morning&lt;/li&gt;</a:t>
            </a:r>
            <a:br/>
            <a:r>
              <a:t>    &lt;li&gt;I Know Why the Caged Bird Sings&lt;/li&gt;</a:t>
            </a:r>
            <a:br/>
            <a:r>
              <a:t>    &lt;li&gt;And Still I Rise&lt;/li&gt;</a:t>
            </a:r>
          </a:p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&lt;/ul&gt;</a:t>
            </a:r>
          </a:p>
        </p:txBody>
      </p:sp>
      <p:sp>
        <p:nvSpPr>
          <p:cNvPr id="110" name="Shape 266"/>
          <p:cNvSpPr txBox="1"/>
          <p:nvPr/>
        </p:nvSpPr>
        <p:spPr>
          <a:xfrm>
            <a:off x="5212253" y="1250974"/>
            <a:ext cx="4471647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&lt;ul&gt;</a:t>
            </a:r>
          </a:p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    &lt;li&gt;Free Will&lt;/li&gt;</a:t>
            </a:r>
            <a:br/>
            <a:r>
              <a:t>    &lt;li&gt;Pieces of a Man&lt;/li&gt;</a:t>
            </a:r>
            <a:br/>
            <a:r>
              <a:t>    &lt;li&gt;The Revolution will not be Televised&lt;/li&gt;</a:t>
            </a:r>
          </a:p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&lt;/ul&gt;</a:t>
            </a:r>
          </a:p>
        </p:txBody>
      </p:sp>
      <p:grpSp>
        <p:nvGrpSpPr>
          <p:cNvPr id="113" name="Group 269"/>
          <p:cNvGrpSpPr/>
          <p:nvPr/>
        </p:nvGrpSpPr>
        <p:grpSpPr>
          <a:xfrm>
            <a:off x="3416415" y="804383"/>
            <a:ext cx="1849609" cy="1399497"/>
            <a:chOff x="0" y="0"/>
            <a:chExt cx="1849608" cy="1399496"/>
          </a:xfrm>
        </p:grpSpPr>
        <p:sp>
          <p:nvSpPr>
            <p:cNvPr id="111" name="Shape 267"/>
            <p:cNvSpPr/>
            <p:nvPr/>
          </p:nvSpPr>
          <p:spPr>
            <a:xfrm>
              <a:off x="0" y="-1"/>
              <a:ext cx="1849609" cy="1399497"/>
            </a:xfrm>
            <a:prstGeom prst="leftRightArrow">
              <a:avLst>
                <a:gd name="adj1" fmla="val 32000"/>
                <a:gd name="adj2" fmla="val 39929"/>
              </a:avLst>
            </a:prstGeom>
            <a:solidFill>
              <a:srgbClr val="FF2600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indent="457200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12" name="Shape 268"/>
            <p:cNvSpPr txBox="1"/>
            <p:nvPr/>
          </p:nvSpPr>
          <p:spPr>
            <a:xfrm>
              <a:off x="178817" y="387326"/>
              <a:ext cx="1491974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t>        Different</a:t>
              </a:r>
            </a:p>
          </p:txBody>
        </p:sp>
      </p:grpSp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661" y="2829299"/>
            <a:ext cx="1611062" cy="2338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5128" y="2829299"/>
            <a:ext cx="1942176" cy="2330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271"/>
          <p:cNvSpPr txBox="1"/>
          <p:nvPr>
            <p:ph type="title"/>
          </p:nvPr>
        </p:nvSpPr>
        <p:spPr>
          <a:xfrm>
            <a:off x="304800" y="-3"/>
            <a:ext cx="5470527" cy="653860"/>
          </a:xfrm>
          <a:prstGeom prst="rect">
            <a:avLst/>
          </a:prstGeom>
        </p:spPr>
        <p:txBody>
          <a:bodyPr/>
          <a:lstStyle/>
          <a:p>
            <a:pPr/>
            <a:r>
              <a:t>Resolution</a:t>
            </a:r>
          </a:p>
        </p:txBody>
      </p:sp>
      <p:sp>
        <p:nvSpPr>
          <p:cNvPr id="118" name="Shape 274"/>
          <p:cNvSpPr txBox="1"/>
          <p:nvPr/>
        </p:nvSpPr>
        <p:spPr>
          <a:xfrm>
            <a:off x="5880475" y="2181567"/>
            <a:ext cx="3194106" cy="447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“Let’s settle on this…”</a:t>
            </a:r>
          </a:p>
        </p:txBody>
      </p:sp>
      <p:sp>
        <p:nvSpPr>
          <p:cNvPr id="119" name="Shape 275"/>
          <p:cNvSpPr txBox="1"/>
          <p:nvPr/>
        </p:nvSpPr>
        <p:spPr>
          <a:xfrm>
            <a:off x="5492748" y="2601688"/>
            <a:ext cx="2606681" cy="18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&lt;ul&gt; </a:t>
            </a:r>
          </a:p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    &lt;li&gt;Poems&lt;/li&gt;</a:t>
            </a:r>
            <a:br/>
            <a:r>
              <a:t>    &lt;li&gt;Albums&lt;/li&gt;</a:t>
            </a:r>
            <a:br/>
            <a:r>
              <a:t>    &lt;li&gt;Songs&lt;/li&gt;</a:t>
            </a:r>
          </a:p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&lt;/ul&gt;</a:t>
            </a:r>
          </a:p>
        </p:txBody>
      </p:sp>
      <p:sp>
        <p:nvSpPr>
          <p:cNvPr id="120" name="Shape 278"/>
          <p:cNvSpPr/>
          <p:nvPr/>
        </p:nvSpPr>
        <p:spPr>
          <a:xfrm>
            <a:off x="4164507" y="2597322"/>
            <a:ext cx="1337316" cy="64171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Shape 279"/>
          <p:cNvSpPr/>
          <p:nvPr/>
        </p:nvSpPr>
        <p:spPr>
          <a:xfrm flipV="1">
            <a:off x="4163155" y="3555998"/>
            <a:ext cx="1338669" cy="58713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2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570" y="776764"/>
            <a:ext cx="1611060" cy="2338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3849563"/>
            <a:ext cx="1942176" cy="2330609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265"/>
          <p:cNvSpPr txBox="1"/>
          <p:nvPr/>
        </p:nvSpPr>
        <p:spPr>
          <a:xfrm>
            <a:off x="2365828" y="913355"/>
            <a:ext cx="4080526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&lt;ul&gt;</a:t>
            </a:r>
          </a:p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    &lt;li&gt;On the Pulse of Morning&lt;/li&gt;</a:t>
            </a:r>
            <a:br/>
            <a:r>
              <a:t>    &lt;li&gt;I Know Why the Caged Bird Sings&lt;/li&gt;</a:t>
            </a:r>
            <a:br/>
            <a:r>
              <a:t>    &lt;li&gt;And Still I Rise&lt;/li&gt;</a:t>
            </a:r>
          </a:p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&lt;/ul&gt;</a:t>
            </a:r>
          </a:p>
        </p:txBody>
      </p:sp>
      <p:sp>
        <p:nvSpPr>
          <p:cNvPr id="125" name="Shape 266"/>
          <p:cNvSpPr txBox="1"/>
          <p:nvPr/>
        </p:nvSpPr>
        <p:spPr>
          <a:xfrm>
            <a:off x="2546873" y="4558238"/>
            <a:ext cx="4471647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&lt;ul&gt;</a:t>
            </a:r>
          </a:p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    &lt;li&gt;Free Will&lt;/li&gt;</a:t>
            </a:r>
            <a:br/>
            <a:r>
              <a:t>    &lt;li&gt;Pieces of a Man&lt;/li&gt;</a:t>
            </a:r>
            <a:br/>
            <a:r>
              <a:t>    &lt;li&gt;The Revolution will not be Televised&lt;/li&gt;</a:t>
            </a:r>
          </a:p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&lt;/ul&gt;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28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Anne writes her own stuff…</a:t>
            </a:r>
          </a:p>
        </p:txBody>
      </p:sp>
      <p:pic>
        <p:nvPicPr>
          <p:cNvPr id="12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926" y="2603498"/>
            <a:ext cx="1828801" cy="1651002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Rectangle 3"/>
          <p:cNvSpPr txBox="1"/>
          <p:nvPr/>
        </p:nvSpPr>
        <p:spPr>
          <a:xfrm>
            <a:off x="2286000" y="2459502"/>
            <a:ext cx="4572000" cy="186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&lt;ul&gt; </a:t>
            </a:r>
          </a:p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    &lt;li&gt;The Double Image&lt;/li&gt;</a:t>
            </a:r>
            <a:br/>
            <a:r>
              <a:t>    &lt;li&gt;Heart’s Needle&lt;/li&gt;</a:t>
            </a:r>
            <a:br/>
            <a:r>
              <a:t>    &lt;li&gt;Baby Picture&lt;/li&gt;</a:t>
            </a:r>
          </a:p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&lt;/ul&gt;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285"/>
          <p:cNvSpPr txBox="1"/>
          <p:nvPr>
            <p:ph type="title"/>
          </p:nvPr>
        </p:nvSpPr>
        <p:spPr>
          <a:xfrm>
            <a:off x="304799" y="-3"/>
            <a:ext cx="6368377" cy="653860"/>
          </a:xfrm>
          <a:prstGeom prst="rect">
            <a:avLst/>
          </a:prstGeom>
        </p:spPr>
        <p:txBody>
          <a:bodyPr/>
          <a:lstStyle/>
          <a:p>
            <a:pPr/>
            <a:r>
              <a:t>Anne overwrites work of her teammates…</a:t>
            </a:r>
          </a:p>
        </p:txBody>
      </p:sp>
      <p:sp>
        <p:nvSpPr>
          <p:cNvPr id="132" name="Shape 287"/>
          <p:cNvSpPr txBox="1"/>
          <p:nvPr/>
        </p:nvSpPr>
        <p:spPr>
          <a:xfrm>
            <a:off x="3665682" y="1199263"/>
            <a:ext cx="3668115" cy="1789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4000">
                <a:latin typeface="Arial"/>
                <a:ea typeface="Arial"/>
                <a:cs typeface="Arial"/>
                <a:sym typeface="Arial"/>
              </a:defRPr>
            </a:pPr>
            <a:r>
              <a:t>Delete. Delete. Delete. Delete.</a:t>
            </a:r>
          </a:p>
          <a:p>
            <a:pPr>
              <a:defRPr b="1" sz="4000">
                <a:latin typeface="Arial"/>
                <a:ea typeface="Arial"/>
                <a:cs typeface="Arial"/>
                <a:sym typeface="Arial"/>
              </a:defRPr>
            </a:pPr>
            <a:r>
              <a:t>Delete. Delete</a:t>
            </a:r>
          </a:p>
        </p:txBody>
      </p:sp>
      <p:sp>
        <p:nvSpPr>
          <p:cNvPr id="133" name="Shape 288"/>
          <p:cNvSpPr txBox="1"/>
          <p:nvPr/>
        </p:nvSpPr>
        <p:spPr>
          <a:xfrm>
            <a:off x="4957481" y="3769053"/>
            <a:ext cx="4077848" cy="18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&lt;ul&gt; </a:t>
            </a:r>
          </a:p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    &lt;li&gt;The Double Image&lt;/li&gt;</a:t>
            </a:r>
            <a:br/>
            <a:r>
              <a:t>    &lt;li&gt;45 Mercy Street&lt;/li&gt;</a:t>
            </a:r>
            <a:br/>
            <a:r>
              <a:t>    &lt;li&gt;The Road Back&lt;/li&gt;</a:t>
            </a:r>
          </a:p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&lt;/ul&gt;</a:t>
            </a:r>
          </a:p>
        </p:txBody>
      </p:sp>
      <p:sp>
        <p:nvSpPr>
          <p:cNvPr id="134" name="Shape 289"/>
          <p:cNvSpPr txBox="1"/>
          <p:nvPr/>
        </p:nvSpPr>
        <p:spPr>
          <a:xfrm>
            <a:off x="654048" y="3715329"/>
            <a:ext cx="2606682" cy="18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&lt;ul&gt; </a:t>
            </a:r>
          </a:p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    &lt;li&gt;Poems&lt;/li&gt;</a:t>
            </a:r>
            <a:br/>
            <a:r>
              <a:t>    &lt;li&gt;Albums&lt;/li&gt;</a:t>
            </a:r>
            <a:br/>
            <a:r>
              <a:t>    &lt;li&gt;Songs&lt;/li&gt;</a:t>
            </a:r>
          </a:p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&lt;/ul&gt;</a:t>
            </a:r>
          </a:p>
        </p:txBody>
      </p:sp>
      <p:sp>
        <p:nvSpPr>
          <p:cNvPr id="135" name="Shape 290"/>
          <p:cNvSpPr/>
          <p:nvPr/>
        </p:nvSpPr>
        <p:spPr>
          <a:xfrm>
            <a:off x="850899" y="4305300"/>
            <a:ext cx="2787653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6" name="Shape 291"/>
          <p:cNvSpPr/>
          <p:nvPr/>
        </p:nvSpPr>
        <p:spPr>
          <a:xfrm>
            <a:off x="977899" y="4660900"/>
            <a:ext cx="2787653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7" name="Shape 292"/>
          <p:cNvSpPr/>
          <p:nvPr/>
        </p:nvSpPr>
        <p:spPr>
          <a:xfrm>
            <a:off x="1104899" y="5016500"/>
            <a:ext cx="2787653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8" name="Shape 293"/>
          <p:cNvSpPr/>
          <p:nvPr/>
        </p:nvSpPr>
        <p:spPr>
          <a:xfrm>
            <a:off x="634998" y="3949700"/>
            <a:ext cx="709633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9" name="Shape 294"/>
          <p:cNvSpPr/>
          <p:nvPr/>
        </p:nvSpPr>
        <p:spPr>
          <a:xfrm>
            <a:off x="673338" y="5372470"/>
            <a:ext cx="872901" cy="4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0" name="Shape 295"/>
          <p:cNvSpPr/>
          <p:nvPr/>
        </p:nvSpPr>
        <p:spPr>
          <a:xfrm>
            <a:off x="4044353" y="4015046"/>
            <a:ext cx="1055294" cy="1270004"/>
          </a:xfrm>
          <a:prstGeom prst="rightArrow">
            <a:avLst>
              <a:gd name="adj1" fmla="val 32000"/>
              <a:gd name="adj2" fmla="val 7702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41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6237" y="1337582"/>
            <a:ext cx="1828802" cy="16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274" y="4579618"/>
            <a:ext cx="1487451" cy="1784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573" y="1043286"/>
            <a:ext cx="1142421" cy="1658569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298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The Group Project</a:t>
            </a:r>
          </a:p>
        </p:txBody>
      </p:sp>
      <p:sp>
        <p:nvSpPr>
          <p:cNvPr id="146" name="Shape 301"/>
          <p:cNvSpPr txBox="1"/>
          <p:nvPr/>
        </p:nvSpPr>
        <p:spPr>
          <a:xfrm>
            <a:off x="2272270" y="974393"/>
            <a:ext cx="6558644" cy="1520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4000" u="sng">
                <a:latin typeface="Arial"/>
                <a:ea typeface="Arial"/>
                <a:cs typeface="Arial"/>
                <a:sym typeface="Arial"/>
              </a:defRPr>
            </a:pPr>
            <a:r>
              <a:t>Lesson: </a:t>
            </a:r>
          </a:p>
          <a:p>
            <a:pPr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t>You should use Version Control.</a:t>
            </a:r>
          </a:p>
          <a:p>
            <a:pPr>
              <a:defRPr b="1" sz="15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….and watch your teammates’ work</a:t>
            </a:r>
          </a:p>
        </p:txBody>
      </p:sp>
      <p:pic>
        <p:nvPicPr>
          <p:cNvPr id="147" name="Picture 15" descr="Picture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796" y="2815237"/>
            <a:ext cx="1828802" cy="1651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" name="Rounded Rectangular Callout 1"/>
          <p:cNvGrpSpPr/>
          <p:nvPr/>
        </p:nvGrpSpPr>
        <p:grpSpPr>
          <a:xfrm>
            <a:off x="1477511" y="3180955"/>
            <a:ext cx="5511985" cy="1634490"/>
            <a:chOff x="0" y="0"/>
            <a:chExt cx="5511984" cy="1634489"/>
          </a:xfrm>
        </p:grpSpPr>
        <p:sp>
          <p:nvSpPr>
            <p:cNvPr id="148" name="Shape"/>
            <p:cNvSpPr/>
            <p:nvPr/>
          </p:nvSpPr>
          <p:spPr>
            <a:xfrm>
              <a:off x="0" y="-1"/>
              <a:ext cx="5511985" cy="163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23" y="3600"/>
                  </a:moveTo>
                  <a:cubicBezTo>
                    <a:pt x="6123" y="1612"/>
                    <a:pt x="6601" y="0"/>
                    <a:pt x="7191" y="0"/>
                  </a:cubicBezTo>
                  <a:lnTo>
                    <a:pt x="20532" y="0"/>
                  </a:lnTo>
                  <a:cubicBezTo>
                    <a:pt x="21122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1122" y="21600"/>
                    <a:pt x="20532" y="21600"/>
                  </a:cubicBezTo>
                  <a:lnTo>
                    <a:pt x="7191" y="21600"/>
                  </a:lnTo>
                  <a:cubicBezTo>
                    <a:pt x="6601" y="21600"/>
                    <a:pt x="6123" y="19988"/>
                    <a:pt x="6123" y="18000"/>
                  </a:cubicBezTo>
                  <a:lnTo>
                    <a:pt x="6123" y="9000"/>
                  </a:lnTo>
                  <a:lnTo>
                    <a:pt x="0" y="7671"/>
                  </a:lnTo>
                  <a:lnTo>
                    <a:pt x="6123" y="3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49" name="Today we fret and pull  on wheels, ignore our regular loss  of time……"/>
            <p:cNvSpPr txBox="1"/>
            <p:nvPr/>
          </p:nvSpPr>
          <p:spPr>
            <a:xfrm>
              <a:off x="1642340" y="104775"/>
              <a:ext cx="3789855" cy="1424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t>Today we fret and pull </a:t>
              </a:r>
              <a:br/>
              <a:r>
                <a:t>on wheels, ignore our regular loss </a:t>
              </a:r>
              <a:br/>
              <a:r>
                <a:t>of time…</a:t>
              </a:r>
            </a:p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t>…or maybe we should just use git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31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Version Control</a:t>
            </a:r>
          </a:p>
        </p:txBody>
      </p:sp>
      <p:sp>
        <p:nvSpPr>
          <p:cNvPr id="153" name="Shape 312"/>
          <p:cNvSpPr txBox="1"/>
          <p:nvPr/>
        </p:nvSpPr>
        <p:spPr>
          <a:xfrm>
            <a:off x="443344" y="914398"/>
            <a:ext cx="8229601" cy="4704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Git Version Control:</a:t>
            </a:r>
            <a:br/>
            <a:r>
              <a:rPr b="0" u="none"/>
              <a:t>Provides a organized system for managing code for when multiple developers work on a project </a:t>
            </a:r>
            <a:r>
              <a:rPr b="0" u="none"/>
              <a:t>at the same time.</a:t>
            </a:r>
            <a:endParaRPr b="0" sz="2400" u="none"/>
          </a:p>
          <a:p>
            <a:pPr indent="228600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indent="228600" defTabSz="685800"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The Benefits of Git:</a:t>
            </a:r>
            <a:endParaRPr sz="2400"/>
          </a:p>
          <a:p>
            <a:pPr indent="228600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1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 process for resolving conflicts in code.</a:t>
            </a:r>
            <a:endParaRPr sz="2400"/>
          </a:p>
          <a:p>
            <a:pPr marL="742950" indent="-514350" defTabSz="6858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Version History.</a:t>
            </a:r>
            <a:endParaRPr sz="2400"/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314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The Group Project</a:t>
            </a:r>
          </a:p>
        </p:txBody>
      </p:sp>
      <p:sp>
        <p:nvSpPr>
          <p:cNvPr id="156" name="Shape 316"/>
          <p:cNvSpPr txBox="1"/>
          <p:nvPr/>
        </p:nvSpPr>
        <p:spPr>
          <a:xfrm>
            <a:off x="3550451" y="5778379"/>
            <a:ext cx="1561462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Anne’s branch</a:t>
            </a:r>
          </a:p>
        </p:txBody>
      </p:sp>
      <p:sp>
        <p:nvSpPr>
          <p:cNvPr id="157" name="Shape 317"/>
          <p:cNvSpPr txBox="1"/>
          <p:nvPr/>
        </p:nvSpPr>
        <p:spPr>
          <a:xfrm>
            <a:off x="582409" y="5784520"/>
            <a:ext cx="1504219" cy="3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Maya’s branch</a:t>
            </a:r>
          </a:p>
        </p:txBody>
      </p:sp>
      <p:sp>
        <p:nvSpPr>
          <p:cNvPr id="158" name="Shape 319"/>
          <p:cNvSpPr/>
          <p:nvPr/>
        </p:nvSpPr>
        <p:spPr>
          <a:xfrm>
            <a:off x="4077653" y="1232798"/>
            <a:ext cx="1268095" cy="1271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59" name="Shape 320"/>
          <p:cNvSpPr/>
          <p:nvPr/>
        </p:nvSpPr>
        <p:spPr>
          <a:xfrm flipH="1">
            <a:off x="2537403" y="3073867"/>
            <a:ext cx="1670181" cy="95671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0" name="Shape 321"/>
          <p:cNvSpPr/>
          <p:nvPr/>
        </p:nvSpPr>
        <p:spPr>
          <a:xfrm>
            <a:off x="4570031" y="3062845"/>
            <a:ext cx="4" cy="91922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1" name="Shape 322"/>
          <p:cNvSpPr txBox="1"/>
          <p:nvPr/>
        </p:nvSpPr>
        <p:spPr>
          <a:xfrm>
            <a:off x="3873424" y="2621495"/>
            <a:ext cx="1730233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Personal branch</a:t>
            </a:r>
          </a:p>
        </p:txBody>
      </p:sp>
      <p:sp>
        <p:nvSpPr>
          <p:cNvPr id="162" name="Shape 323"/>
          <p:cNvSpPr txBox="1"/>
          <p:nvPr/>
        </p:nvSpPr>
        <p:spPr>
          <a:xfrm>
            <a:off x="3935040" y="694554"/>
            <a:ext cx="1553313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Master Branch</a:t>
            </a:r>
          </a:p>
        </p:txBody>
      </p:sp>
      <p:sp>
        <p:nvSpPr>
          <p:cNvPr id="163" name="Shape 325"/>
          <p:cNvSpPr txBox="1"/>
          <p:nvPr/>
        </p:nvSpPr>
        <p:spPr>
          <a:xfrm>
            <a:off x="6519515" y="5769131"/>
            <a:ext cx="1306966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Gil’s branch</a:t>
            </a:r>
          </a:p>
        </p:txBody>
      </p:sp>
      <p:sp>
        <p:nvSpPr>
          <p:cNvPr id="164" name="Shape 326"/>
          <p:cNvSpPr/>
          <p:nvPr/>
        </p:nvSpPr>
        <p:spPr>
          <a:xfrm>
            <a:off x="5295898" y="3132376"/>
            <a:ext cx="1212611" cy="60410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5" name="Shape 327"/>
          <p:cNvSpPr txBox="1"/>
          <p:nvPr/>
        </p:nvSpPr>
        <p:spPr>
          <a:xfrm>
            <a:off x="6144381" y="1718679"/>
            <a:ext cx="2634698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‘Branch’ = personal copy</a:t>
            </a:r>
          </a:p>
        </p:txBody>
      </p:sp>
      <p:pic>
        <p:nvPicPr>
          <p:cNvPr id="166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671" y="4074731"/>
            <a:ext cx="1142420" cy="1658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9556" y="4030471"/>
            <a:ext cx="1828802" cy="1651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icture 17" descr="Picture 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31095" y="3899567"/>
            <a:ext cx="1487452" cy="1784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218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It’s Okay! </a:t>
            </a:r>
          </a:p>
        </p:txBody>
      </p:sp>
      <p:pic>
        <p:nvPicPr>
          <p:cNvPr id="5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621" y="789697"/>
            <a:ext cx="8289454" cy="5537226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TextBox 2"/>
          <p:cNvSpPr txBox="1"/>
          <p:nvPr/>
        </p:nvSpPr>
        <p:spPr>
          <a:xfrm>
            <a:off x="7297573" y="6080704"/>
            <a:ext cx="1374502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Flickr: welcometolearn</a:t>
            </a:r>
          </a:p>
        </p:txBody>
      </p:sp>
      <p:grpSp>
        <p:nvGrpSpPr>
          <p:cNvPr id="62" name="Cloud Callout 3"/>
          <p:cNvGrpSpPr/>
          <p:nvPr/>
        </p:nvGrpSpPr>
        <p:grpSpPr>
          <a:xfrm>
            <a:off x="603646" y="1161827"/>
            <a:ext cx="2735976" cy="1160198"/>
            <a:chOff x="-96" y="-10"/>
            <a:chExt cx="2735974" cy="1160197"/>
          </a:xfrm>
        </p:grpSpPr>
        <p:sp>
          <p:nvSpPr>
            <p:cNvPr id="56" name="Shape"/>
            <p:cNvSpPr/>
            <p:nvPr/>
          </p:nvSpPr>
          <p:spPr>
            <a:xfrm flipH="1">
              <a:off x="-97" y="-11"/>
              <a:ext cx="2438432" cy="985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57" name="Circle"/>
            <p:cNvSpPr/>
            <p:nvPr/>
          </p:nvSpPr>
          <p:spPr>
            <a:xfrm flipH="1">
              <a:off x="2170855" y="853848"/>
              <a:ext cx="163981" cy="16398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58" name="Circle"/>
            <p:cNvSpPr/>
            <p:nvPr/>
          </p:nvSpPr>
          <p:spPr>
            <a:xfrm flipH="1">
              <a:off x="2451121" y="990532"/>
              <a:ext cx="109321" cy="10932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59" name="Circle"/>
            <p:cNvSpPr/>
            <p:nvPr/>
          </p:nvSpPr>
          <p:spPr>
            <a:xfrm flipH="1">
              <a:off x="2681216" y="1105524"/>
              <a:ext cx="54663" cy="5466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60" name="Shape"/>
            <p:cNvSpPr/>
            <p:nvPr/>
          </p:nvSpPr>
          <p:spPr>
            <a:xfrm flipH="1">
              <a:off x="80194" y="50125"/>
              <a:ext cx="2234377" cy="836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61" name="How do I do this again?"/>
            <p:cNvSpPr txBox="1"/>
            <p:nvPr/>
          </p:nvSpPr>
          <p:spPr>
            <a:xfrm>
              <a:off x="509954" y="153540"/>
              <a:ext cx="1590745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How do I do this again?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329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The team goes to work</a:t>
            </a:r>
          </a:p>
        </p:txBody>
      </p:sp>
      <p:pic>
        <p:nvPicPr>
          <p:cNvPr id="171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570" y="776764"/>
            <a:ext cx="1611060" cy="2338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3849563"/>
            <a:ext cx="1942176" cy="2330609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265"/>
          <p:cNvSpPr txBox="1"/>
          <p:nvPr/>
        </p:nvSpPr>
        <p:spPr>
          <a:xfrm>
            <a:off x="2365828" y="913355"/>
            <a:ext cx="4080526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&lt;ul&gt;</a:t>
            </a:r>
          </a:p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    &lt;li&gt;On the Pulse of Morning&lt;/li&gt;</a:t>
            </a:r>
            <a:br/>
            <a:r>
              <a:t>    &lt;li&gt;I Know Why the Caged Bird Sings&lt;/li&gt;</a:t>
            </a:r>
            <a:br/>
            <a:r>
              <a:t>    &lt;li&gt;And Still I Rise&lt;/li&gt;</a:t>
            </a:r>
          </a:p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&lt;/ul&gt;</a:t>
            </a:r>
          </a:p>
        </p:txBody>
      </p:sp>
      <p:sp>
        <p:nvSpPr>
          <p:cNvPr id="174" name="Shape 266"/>
          <p:cNvSpPr txBox="1"/>
          <p:nvPr/>
        </p:nvSpPr>
        <p:spPr>
          <a:xfrm>
            <a:off x="2546873" y="4558238"/>
            <a:ext cx="4471647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&lt;ul&gt;</a:t>
            </a:r>
          </a:p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    &lt;li&gt;Free Will&lt;/li&gt;</a:t>
            </a:r>
            <a:br/>
            <a:r>
              <a:t>    &lt;li&gt;Pieces of a Man&lt;/li&gt;</a:t>
            </a:r>
            <a:br/>
            <a:r>
              <a:t>    &lt;li&gt;The Revolution will not be Televised&lt;/li&gt;</a:t>
            </a:r>
          </a:p>
          <a:p>
            <a:pPr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&lt;/ul&gt;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336"/>
          <p:cNvSpPr txBox="1"/>
          <p:nvPr/>
        </p:nvSpPr>
        <p:spPr>
          <a:xfrm>
            <a:off x="304800" y="75953"/>
            <a:ext cx="64770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Maya pushes first</a:t>
            </a:r>
          </a:p>
        </p:txBody>
      </p:sp>
      <p:sp>
        <p:nvSpPr>
          <p:cNvPr id="177" name="Shape 337"/>
          <p:cNvSpPr txBox="1"/>
          <p:nvPr/>
        </p:nvSpPr>
        <p:spPr>
          <a:xfrm>
            <a:off x="2462632" y="1061591"/>
            <a:ext cx="1476072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Master Copy</a:t>
            </a:r>
          </a:p>
        </p:txBody>
      </p:sp>
      <p:sp>
        <p:nvSpPr>
          <p:cNvPr id="178" name="Shape 338"/>
          <p:cNvSpPr txBox="1"/>
          <p:nvPr/>
        </p:nvSpPr>
        <p:spPr>
          <a:xfrm>
            <a:off x="1934535" y="5820092"/>
            <a:ext cx="1709248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Maya’s Branch</a:t>
            </a:r>
          </a:p>
        </p:txBody>
      </p:sp>
      <p:pic>
        <p:nvPicPr>
          <p:cNvPr id="179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5" y="1512500"/>
            <a:ext cx="880839" cy="880839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340"/>
          <p:cNvSpPr txBox="1"/>
          <p:nvPr/>
        </p:nvSpPr>
        <p:spPr>
          <a:xfrm>
            <a:off x="2693384" y="24227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181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893" y="4931243"/>
            <a:ext cx="880839" cy="880839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342"/>
          <p:cNvSpPr/>
          <p:nvPr/>
        </p:nvSpPr>
        <p:spPr>
          <a:xfrm rot="16200000">
            <a:off x="1727855" y="3638424"/>
            <a:ext cx="2572938" cy="12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400" y="0"/>
                  <a:pt x="10800" y="5400"/>
                  <a:pt x="10800" y="10801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83" name="Shape 343"/>
          <p:cNvSpPr txBox="1"/>
          <p:nvPr/>
        </p:nvSpPr>
        <p:spPr>
          <a:xfrm>
            <a:off x="4307656" y="3077416"/>
            <a:ext cx="3833046" cy="898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Maya </a:t>
            </a:r>
            <a:r>
              <a:rPr b="1"/>
              <a:t>pushes (uploads) </a:t>
            </a:r>
            <a:r>
              <a:t>her code changes into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No code conflicts.</a:t>
            </a:r>
            <a:r>
              <a:rPr b="0"/>
              <a:t>  </a:t>
            </a:r>
          </a:p>
        </p:txBody>
      </p:sp>
      <p:pic>
        <p:nvPicPr>
          <p:cNvPr id="184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8017" y="4496170"/>
            <a:ext cx="1281251" cy="1750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345"/>
          <p:cNvSpPr txBox="1"/>
          <p:nvPr>
            <p:ph type="title"/>
          </p:nvPr>
        </p:nvSpPr>
        <p:spPr>
          <a:xfrm>
            <a:off x="304800" y="-3"/>
            <a:ext cx="5470527" cy="653860"/>
          </a:xfrm>
          <a:prstGeom prst="rect">
            <a:avLst/>
          </a:prstGeom>
        </p:spPr>
        <p:txBody>
          <a:bodyPr/>
          <a:lstStyle/>
          <a:p>
            <a:pPr/>
            <a:r>
              <a:t>Gil’s edits are ready</a:t>
            </a:r>
          </a:p>
        </p:txBody>
      </p:sp>
      <p:sp>
        <p:nvSpPr>
          <p:cNvPr id="187" name="Shape 346"/>
          <p:cNvSpPr txBox="1"/>
          <p:nvPr/>
        </p:nvSpPr>
        <p:spPr>
          <a:xfrm>
            <a:off x="418638" y="1649727"/>
            <a:ext cx="8306724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Rule:  pull first, then push your changes</a:t>
            </a:r>
          </a:p>
        </p:txBody>
      </p:sp>
      <p:sp>
        <p:nvSpPr>
          <p:cNvPr id="188" name="Shape 347"/>
          <p:cNvSpPr txBox="1"/>
          <p:nvPr/>
        </p:nvSpPr>
        <p:spPr>
          <a:xfrm>
            <a:off x="3058279" y="3839834"/>
            <a:ext cx="64282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Ok</a:t>
            </a:r>
          </a:p>
        </p:txBody>
      </p:sp>
      <p:pic>
        <p:nvPicPr>
          <p:cNvPr id="189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0638" y="2986950"/>
            <a:ext cx="1942176" cy="2330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350"/>
          <p:cNvSpPr txBox="1"/>
          <p:nvPr/>
        </p:nvSpPr>
        <p:spPr>
          <a:xfrm>
            <a:off x="304800" y="75953"/>
            <a:ext cx="64770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 pulls latest changes</a:t>
            </a:r>
          </a:p>
        </p:txBody>
      </p:sp>
      <p:sp>
        <p:nvSpPr>
          <p:cNvPr id="192" name="Shape 351"/>
          <p:cNvSpPr txBox="1"/>
          <p:nvPr/>
        </p:nvSpPr>
        <p:spPr>
          <a:xfrm>
            <a:off x="2945232" y="1163191"/>
            <a:ext cx="1476072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Master Copy</a:t>
            </a:r>
          </a:p>
        </p:txBody>
      </p:sp>
      <p:pic>
        <p:nvPicPr>
          <p:cNvPr id="193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09" y="1578698"/>
            <a:ext cx="880839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353"/>
          <p:cNvSpPr txBox="1"/>
          <p:nvPr/>
        </p:nvSpPr>
        <p:spPr>
          <a:xfrm>
            <a:off x="3175984" y="25243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95" name="Shape 355"/>
          <p:cNvSpPr/>
          <p:nvPr/>
        </p:nvSpPr>
        <p:spPr>
          <a:xfrm>
            <a:off x="3543298" y="2686910"/>
            <a:ext cx="4" cy="148417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6" name="Shape 356"/>
          <p:cNvSpPr txBox="1"/>
          <p:nvPr/>
        </p:nvSpPr>
        <p:spPr>
          <a:xfrm>
            <a:off x="2861959" y="5653018"/>
            <a:ext cx="144225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Gil’s Branch</a:t>
            </a:r>
          </a:p>
        </p:txBody>
      </p:sp>
      <p:pic>
        <p:nvPicPr>
          <p:cNvPr id="197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7951" y="4675270"/>
            <a:ext cx="880836" cy="880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3849563"/>
            <a:ext cx="1942176" cy="2330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359"/>
          <p:cNvSpPr txBox="1"/>
          <p:nvPr/>
        </p:nvSpPr>
        <p:spPr>
          <a:xfrm>
            <a:off x="304800" y="75953"/>
            <a:ext cx="64770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 conflicts with master branch</a:t>
            </a:r>
          </a:p>
        </p:txBody>
      </p:sp>
      <p:sp>
        <p:nvSpPr>
          <p:cNvPr id="201" name="Shape 360"/>
          <p:cNvSpPr txBox="1"/>
          <p:nvPr/>
        </p:nvSpPr>
        <p:spPr>
          <a:xfrm>
            <a:off x="2945233" y="1163191"/>
            <a:ext cx="169217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Master Branch</a:t>
            </a:r>
          </a:p>
        </p:txBody>
      </p:sp>
      <p:pic>
        <p:nvPicPr>
          <p:cNvPr id="202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09" y="1578698"/>
            <a:ext cx="880839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362"/>
          <p:cNvSpPr txBox="1"/>
          <p:nvPr/>
        </p:nvSpPr>
        <p:spPr>
          <a:xfrm>
            <a:off x="3175984" y="25243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04" name="Shape 364"/>
          <p:cNvSpPr/>
          <p:nvPr/>
        </p:nvSpPr>
        <p:spPr>
          <a:xfrm>
            <a:off x="3543298" y="2686910"/>
            <a:ext cx="4" cy="148417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5" name="Shape 365"/>
          <p:cNvSpPr txBox="1"/>
          <p:nvPr/>
        </p:nvSpPr>
        <p:spPr>
          <a:xfrm>
            <a:off x="2549002" y="4236444"/>
            <a:ext cx="4581373" cy="169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 &lt;li&gt;On the Pulse of Morning&lt;/li&gt;</a:t>
            </a:r>
            <a:br/>
            <a:r>
              <a:t> &lt;li&gt;I Know Why the Caged Bird Sings&lt;/li&gt;</a:t>
            </a:r>
            <a:br/>
            <a:r>
              <a:t> &lt;li&gt;And Still I Rise&lt;/li&gt;</a:t>
            </a:r>
          </a:p>
          <a:p>
            <a:pPr>
              <a:defRPr>
                <a:solidFill>
                  <a:srgbClr val="FF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&lt;li&gt;On the Pulse of Morning&lt;/li&gt;</a:t>
            </a:r>
            <a:br/>
            <a:r>
              <a:t> &lt;li&gt;I Know Why the Caged Bird Sings&lt;/li&gt;</a:t>
            </a:r>
            <a:br/>
            <a:r>
              <a:t> &lt;li&gt;And Still I Rise&lt;/li&gt;</a:t>
            </a:r>
          </a:p>
        </p:txBody>
      </p:sp>
      <p:sp>
        <p:nvSpPr>
          <p:cNvPr id="206" name="Shape 366"/>
          <p:cNvSpPr txBox="1"/>
          <p:nvPr/>
        </p:nvSpPr>
        <p:spPr>
          <a:xfrm>
            <a:off x="6983662" y="4903192"/>
            <a:ext cx="2041321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Git sees a conflict.</a:t>
            </a:r>
          </a:p>
        </p:txBody>
      </p:sp>
      <p:pic>
        <p:nvPicPr>
          <p:cNvPr id="207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1532" y="3916957"/>
            <a:ext cx="1942176" cy="2330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368"/>
          <p:cNvSpPr txBox="1"/>
          <p:nvPr>
            <p:ph type="title"/>
          </p:nvPr>
        </p:nvSpPr>
        <p:spPr>
          <a:xfrm>
            <a:off x="304800" y="-3"/>
            <a:ext cx="5470527" cy="653860"/>
          </a:xfrm>
          <a:prstGeom prst="rect">
            <a:avLst/>
          </a:prstGeom>
        </p:spPr>
        <p:txBody>
          <a:bodyPr/>
          <a:lstStyle/>
          <a:p>
            <a:pPr/>
            <a:r>
              <a:t>Kobe resolves</a:t>
            </a:r>
          </a:p>
        </p:txBody>
      </p:sp>
      <p:sp>
        <p:nvSpPr>
          <p:cNvPr id="210" name="Shape 369"/>
          <p:cNvSpPr txBox="1"/>
          <p:nvPr/>
        </p:nvSpPr>
        <p:spPr>
          <a:xfrm>
            <a:off x="5378448" y="1776189"/>
            <a:ext cx="2606681" cy="18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&lt;ul&gt; </a:t>
            </a:r>
          </a:p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    &lt;li&gt;Poems&lt;/li&gt;</a:t>
            </a:r>
            <a:br/>
            <a:r>
              <a:t>    &lt;li&gt;Albums&lt;/li&gt;</a:t>
            </a:r>
            <a:br/>
            <a:r>
              <a:t>    &lt;li&gt;Songs&lt;/li&gt;</a:t>
            </a:r>
          </a:p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&lt;/ul&gt;</a:t>
            </a:r>
          </a:p>
        </p:txBody>
      </p:sp>
      <p:sp>
        <p:nvSpPr>
          <p:cNvPr id="211" name="Shape 370"/>
          <p:cNvSpPr txBox="1"/>
          <p:nvPr/>
        </p:nvSpPr>
        <p:spPr>
          <a:xfrm>
            <a:off x="428104" y="1925041"/>
            <a:ext cx="4348177" cy="2225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 &lt;li&gt;On the Pulse of Morning&lt;/li&gt;</a:t>
            </a:r>
            <a:br/>
            <a:r>
              <a:t> &lt;li&gt;I Know Why the Caged Bird Sings&lt;/li&gt;</a:t>
            </a:r>
            <a:br/>
            <a:r>
              <a:t> &lt;li&gt;And Still I Rise&lt;/li&gt;</a:t>
            </a:r>
          </a:p>
          <a:p>
            <a:pPr>
              <a:defRPr>
                <a:solidFill>
                  <a:srgbClr val="FF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&lt;li&gt;On the Pulse of Morning&lt;/li&gt;</a:t>
            </a:r>
            <a:br/>
            <a:r>
              <a:t> &lt;li&gt;I Know Why the Caged Bird Sings&lt;/li&gt;</a:t>
            </a:r>
            <a:br/>
            <a:r>
              <a:t> &lt;li&gt;And Still I Rise&lt;/li&gt;</a:t>
            </a:r>
          </a:p>
        </p:txBody>
      </p:sp>
      <p:sp>
        <p:nvSpPr>
          <p:cNvPr id="212" name="Shape 372"/>
          <p:cNvSpPr/>
          <p:nvPr/>
        </p:nvSpPr>
        <p:spPr>
          <a:xfrm flipV="1">
            <a:off x="3229581" y="2782110"/>
            <a:ext cx="2383279" cy="1945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3" name="Shape 374"/>
          <p:cNvSpPr txBox="1"/>
          <p:nvPr/>
        </p:nvSpPr>
        <p:spPr>
          <a:xfrm>
            <a:off x="6075059" y="4649718"/>
            <a:ext cx="144225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Gil’s Branch</a:t>
            </a:r>
          </a:p>
        </p:txBody>
      </p:sp>
      <p:pic>
        <p:nvPicPr>
          <p:cNvPr id="214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50" y="3671970"/>
            <a:ext cx="880839" cy="8808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377"/>
          <p:cNvSpPr txBox="1"/>
          <p:nvPr/>
        </p:nvSpPr>
        <p:spPr>
          <a:xfrm>
            <a:off x="304800" y="75953"/>
            <a:ext cx="64770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 fixes and pushes</a:t>
            </a:r>
          </a:p>
        </p:txBody>
      </p:sp>
      <p:sp>
        <p:nvSpPr>
          <p:cNvPr id="217" name="Shape 378"/>
          <p:cNvSpPr txBox="1"/>
          <p:nvPr/>
        </p:nvSpPr>
        <p:spPr>
          <a:xfrm>
            <a:off x="2462633" y="1061591"/>
            <a:ext cx="169217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Master Branch</a:t>
            </a:r>
          </a:p>
        </p:txBody>
      </p:sp>
      <p:sp>
        <p:nvSpPr>
          <p:cNvPr id="218" name="Shape 379"/>
          <p:cNvSpPr txBox="1"/>
          <p:nvPr/>
        </p:nvSpPr>
        <p:spPr>
          <a:xfrm>
            <a:off x="3173147" y="5912327"/>
            <a:ext cx="144225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Gil’s Branch</a:t>
            </a:r>
          </a:p>
        </p:txBody>
      </p:sp>
      <p:pic>
        <p:nvPicPr>
          <p:cNvPr id="219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5" y="1512500"/>
            <a:ext cx="880839" cy="880839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381"/>
          <p:cNvSpPr txBox="1"/>
          <p:nvPr/>
        </p:nvSpPr>
        <p:spPr>
          <a:xfrm>
            <a:off x="2693384" y="24227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221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78" y="4966272"/>
            <a:ext cx="880839" cy="880839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383"/>
          <p:cNvSpPr/>
          <p:nvPr/>
        </p:nvSpPr>
        <p:spPr>
          <a:xfrm rot="16200000">
            <a:off x="2779092" y="3838402"/>
            <a:ext cx="2243037" cy="12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23" name="Shape 384"/>
          <p:cNvSpPr txBox="1"/>
          <p:nvPr/>
        </p:nvSpPr>
        <p:spPr>
          <a:xfrm>
            <a:off x="4307656" y="3077416"/>
            <a:ext cx="3833046" cy="898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Gil </a:t>
            </a:r>
            <a:r>
              <a:rPr b="1"/>
              <a:t>pushes (uploads) </a:t>
            </a:r>
            <a:r>
              <a:t>his revision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No code conflicts.</a:t>
            </a:r>
            <a:r>
              <a:rPr b="0"/>
              <a:t>  </a:t>
            </a:r>
          </a:p>
        </p:txBody>
      </p:sp>
      <p:pic>
        <p:nvPicPr>
          <p:cNvPr id="224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2996" y="1487100"/>
            <a:ext cx="880839" cy="880839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387"/>
          <p:cNvSpPr txBox="1"/>
          <p:nvPr/>
        </p:nvSpPr>
        <p:spPr>
          <a:xfrm>
            <a:off x="3810984" y="23846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26" name="Shape 388"/>
          <p:cNvSpPr txBox="1"/>
          <p:nvPr/>
        </p:nvSpPr>
        <p:spPr>
          <a:xfrm>
            <a:off x="5067203" y="4455462"/>
            <a:ext cx="2606682" cy="18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&lt;ul&gt; </a:t>
            </a:r>
          </a:p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    &lt;li&gt;Poems&lt;/li&gt;</a:t>
            </a:r>
            <a:br/>
            <a:r>
              <a:t>    &lt;li&gt;Albums&lt;/li&gt;</a:t>
            </a:r>
            <a:br/>
            <a:r>
              <a:t>    &lt;li&gt;Songs&lt;/li&gt;</a:t>
            </a:r>
          </a:p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&lt;/ul&gt;</a:t>
            </a:r>
          </a:p>
        </p:txBody>
      </p:sp>
      <p:pic>
        <p:nvPicPr>
          <p:cNvPr id="227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l="24078" t="0" r="0" b="0"/>
          <a:stretch>
            <a:fillRect/>
          </a:stretch>
        </p:blipFill>
        <p:spPr>
          <a:xfrm>
            <a:off x="535020" y="4111421"/>
            <a:ext cx="2410544" cy="2273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390"/>
          <p:cNvSpPr txBox="1"/>
          <p:nvPr>
            <p:ph type="title"/>
          </p:nvPr>
        </p:nvSpPr>
        <p:spPr>
          <a:xfrm>
            <a:off x="304800" y="-3"/>
            <a:ext cx="5470527" cy="653860"/>
          </a:xfrm>
          <a:prstGeom prst="rect">
            <a:avLst/>
          </a:prstGeom>
        </p:spPr>
        <p:txBody>
          <a:bodyPr/>
          <a:lstStyle/>
          <a:p>
            <a:pPr/>
            <a:r>
              <a:t>Anne starts her work</a:t>
            </a:r>
          </a:p>
        </p:txBody>
      </p:sp>
      <p:sp>
        <p:nvSpPr>
          <p:cNvPr id="230" name="Shape 391"/>
          <p:cNvSpPr txBox="1"/>
          <p:nvPr/>
        </p:nvSpPr>
        <p:spPr>
          <a:xfrm>
            <a:off x="721481" y="1649727"/>
            <a:ext cx="8306724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Rule:  pull first, then push your changes</a:t>
            </a:r>
          </a:p>
        </p:txBody>
      </p:sp>
      <p:pic>
        <p:nvPicPr>
          <p:cNvPr id="23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3905" y="3446814"/>
            <a:ext cx="1828801" cy="165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4" name="Rounded Rectangular Callout 6"/>
          <p:cNvGrpSpPr/>
          <p:nvPr/>
        </p:nvGrpSpPr>
        <p:grpSpPr>
          <a:xfrm>
            <a:off x="2408303" y="3293147"/>
            <a:ext cx="5492513" cy="1958337"/>
            <a:chOff x="0" y="0"/>
            <a:chExt cx="5492512" cy="1958336"/>
          </a:xfrm>
        </p:grpSpPr>
        <p:sp>
          <p:nvSpPr>
            <p:cNvPr id="232" name="Shape"/>
            <p:cNvSpPr/>
            <p:nvPr/>
          </p:nvSpPr>
          <p:spPr>
            <a:xfrm>
              <a:off x="-1" y="8690"/>
              <a:ext cx="5492513" cy="1940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068" y="3600"/>
                  </a:moveTo>
                  <a:cubicBezTo>
                    <a:pt x="6068" y="1612"/>
                    <a:pt x="6638" y="0"/>
                    <a:pt x="7341" y="0"/>
                  </a:cubicBezTo>
                  <a:lnTo>
                    <a:pt x="20328" y="0"/>
                  </a:lnTo>
                  <a:cubicBezTo>
                    <a:pt x="21030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1030" y="21600"/>
                    <a:pt x="20328" y="21600"/>
                  </a:cubicBezTo>
                  <a:lnTo>
                    <a:pt x="7341" y="21600"/>
                  </a:lnTo>
                  <a:cubicBezTo>
                    <a:pt x="6638" y="21600"/>
                    <a:pt x="6068" y="19988"/>
                    <a:pt x="6068" y="18000"/>
                  </a:cubicBezTo>
                  <a:lnTo>
                    <a:pt x="6068" y="9000"/>
                  </a:lnTo>
                  <a:lnTo>
                    <a:pt x="0" y="9078"/>
                  </a:lnTo>
                  <a:lnTo>
                    <a:pt x="6068" y="3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33" name="look into my face and you will know that crimes dropped upon me…"/>
            <p:cNvSpPr txBox="1"/>
            <p:nvPr/>
          </p:nvSpPr>
          <p:spPr>
            <a:xfrm>
              <a:off x="1637830" y="0"/>
              <a:ext cx="3759934" cy="1958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i="1">
                  <a:latin typeface="+mj-lt"/>
                  <a:ea typeface="+mj-ea"/>
                  <a:cs typeface="+mj-cs"/>
                  <a:sym typeface="Calibri"/>
                </a:defRPr>
              </a:pPr>
              <a:r>
                <a:t>look into my face</a:t>
              </a:r>
              <a:br/>
              <a:r>
                <a:t>and you will know that crimes dropped upon me</a:t>
              </a:r>
            </a:p>
            <a:p>
              <a:pPr>
                <a:defRPr i="1">
                  <a:latin typeface="+mj-lt"/>
                  <a:ea typeface="+mj-ea"/>
                  <a:cs typeface="+mj-cs"/>
                  <a:sym typeface="Calibri"/>
                </a:defRPr>
              </a:pPr>
              <a:r>
                <a:t>as from a high building…</a:t>
              </a:r>
              <a:br/>
            </a:p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t>…by which I mean, I broke the rules.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395"/>
          <p:cNvSpPr txBox="1"/>
          <p:nvPr/>
        </p:nvSpPr>
        <p:spPr>
          <a:xfrm>
            <a:off x="304800" y="75953"/>
            <a:ext cx="64770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Anne pushes</a:t>
            </a:r>
          </a:p>
        </p:txBody>
      </p:sp>
      <p:sp>
        <p:nvSpPr>
          <p:cNvPr id="237" name="Shape 396"/>
          <p:cNvSpPr txBox="1"/>
          <p:nvPr/>
        </p:nvSpPr>
        <p:spPr>
          <a:xfrm>
            <a:off x="1141833" y="1112391"/>
            <a:ext cx="169217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Master Branch</a:t>
            </a:r>
          </a:p>
        </p:txBody>
      </p:sp>
      <p:sp>
        <p:nvSpPr>
          <p:cNvPr id="238" name="Shape 397"/>
          <p:cNvSpPr txBox="1"/>
          <p:nvPr/>
        </p:nvSpPr>
        <p:spPr>
          <a:xfrm>
            <a:off x="3173148" y="5912327"/>
            <a:ext cx="1708913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Anne’s Branch</a:t>
            </a:r>
          </a:p>
        </p:txBody>
      </p:sp>
      <p:pic>
        <p:nvPicPr>
          <p:cNvPr id="239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495" y="1567342"/>
            <a:ext cx="880839" cy="880839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399"/>
          <p:cNvSpPr txBox="1"/>
          <p:nvPr/>
        </p:nvSpPr>
        <p:spPr>
          <a:xfrm>
            <a:off x="1372582" y="24735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241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81" y="4966272"/>
            <a:ext cx="880839" cy="880839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401"/>
          <p:cNvSpPr/>
          <p:nvPr/>
        </p:nvSpPr>
        <p:spPr>
          <a:xfrm rot="16200000">
            <a:off x="2779092" y="3838402"/>
            <a:ext cx="2243037" cy="12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43" name="Shape 402"/>
          <p:cNvSpPr txBox="1"/>
          <p:nvPr/>
        </p:nvSpPr>
        <p:spPr>
          <a:xfrm>
            <a:off x="4307656" y="3077416"/>
            <a:ext cx="3833046" cy="898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Anne dude </a:t>
            </a:r>
            <a:r>
              <a:rPr b="1"/>
              <a:t>pushes (uploads) </a:t>
            </a:r>
            <a:r>
              <a:t>her revision the main branch.  No code conflicts.  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1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Not what we want.</a:t>
            </a:r>
          </a:p>
        </p:txBody>
      </p:sp>
      <p:pic>
        <p:nvPicPr>
          <p:cNvPr id="244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9195" y="1537900"/>
            <a:ext cx="880839" cy="880839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404"/>
          <p:cNvSpPr txBox="1"/>
          <p:nvPr/>
        </p:nvSpPr>
        <p:spPr>
          <a:xfrm>
            <a:off x="2604484" y="24481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46" name="Shape 406"/>
          <p:cNvSpPr txBox="1"/>
          <p:nvPr/>
        </p:nvSpPr>
        <p:spPr>
          <a:xfrm>
            <a:off x="5236881" y="4262682"/>
            <a:ext cx="4077848" cy="18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&lt;ul&gt; </a:t>
            </a:r>
          </a:p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    &lt;li&gt;The Double Image&lt;/li&gt;</a:t>
            </a:r>
            <a:br/>
            <a:r>
              <a:t>    &lt;li&gt;Heart’s Needle&lt;/li&gt;</a:t>
            </a:r>
            <a:br/>
            <a:r>
              <a:t>    &lt;li&gt;Baby Picture&lt;/li&gt;</a:t>
            </a:r>
          </a:p>
          <a:p>
            <a:pPr>
              <a:defRPr sz="2400">
                <a:latin typeface="+mj-lt"/>
                <a:ea typeface="+mj-ea"/>
                <a:cs typeface="+mj-cs"/>
                <a:sym typeface="Calibri"/>
              </a:defRPr>
            </a:pPr>
            <a:r>
              <a:t>&lt;/ul&gt;</a:t>
            </a:r>
          </a:p>
        </p:txBody>
      </p:sp>
      <p:pic>
        <p:nvPicPr>
          <p:cNvPr id="247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896" y="1537900"/>
            <a:ext cx="880839" cy="880839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hape 408"/>
          <p:cNvSpPr txBox="1"/>
          <p:nvPr/>
        </p:nvSpPr>
        <p:spPr>
          <a:xfrm>
            <a:off x="3659263" y="2477621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249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4258" y="4611987"/>
            <a:ext cx="1828802" cy="1651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410"/>
          <p:cNvSpPr txBox="1"/>
          <p:nvPr>
            <p:ph type="title"/>
          </p:nvPr>
        </p:nvSpPr>
        <p:spPr>
          <a:xfrm>
            <a:off x="304800" y="-3"/>
            <a:ext cx="5470527" cy="653860"/>
          </a:xfrm>
          <a:prstGeom prst="rect">
            <a:avLst/>
          </a:prstGeom>
        </p:spPr>
        <p:txBody>
          <a:bodyPr/>
          <a:lstStyle/>
          <a:p>
            <a:pPr/>
            <a:r>
              <a:t>If Annehad made a pull first…</a:t>
            </a:r>
          </a:p>
        </p:txBody>
      </p:sp>
      <p:sp>
        <p:nvSpPr>
          <p:cNvPr id="252" name="Shape 411"/>
          <p:cNvSpPr txBox="1"/>
          <p:nvPr/>
        </p:nvSpPr>
        <p:spPr>
          <a:xfrm>
            <a:off x="2982514" y="2108006"/>
            <a:ext cx="4077848" cy="364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&lt;ul&gt; </a:t>
            </a:r>
          </a:p>
          <a:p>
            <a:pPr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    &lt;li&gt;The Double Image&lt;/li&gt;</a:t>
            </a:r>
            <a:br/>
            <a:r>
              <a:t>    &lt;li&gt;Heart’s Needle&lt;/li&gt;</a:t>
            </a:r>
            <a:br/>
            <a:r>
              <a:t>    &lt;li&gt;Baby Picture&lt;/li&gt;</a:t>
            </a:r>
          </a:p>
          <a:p>
            <a:pPr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&lt;/ul&gt;</a:t>
            </a:r>
          </a:p>
          <a:p>
            <a:pPr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&lt;ul&gt; </a:t>
            </a:r>
          </a:p>
          <a:p>
            <a:pPr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    &lt;li&gt;Poems&lt;/li&gt;</a:t>
            </a:r>
            <a:br/>
            <a:r>
              <a:t>    &lt;li&gt;Albums&lt;/li&gt;</a:t>
            </a:r>
            <a:br/>
            <a:r>
              <a:t>    &lt;li&gt;Songs&lt;/li&gt;</a:t>
            </a:r>
          </a:p>
          <a:p>
            <a:pPr>
              <a:defRPr sz="2400">
                <a:solidFill>
                  <a:srgbClr val="FF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&lt;/ul&gt;</a:t>
            </a:r>
          </a:p>
        </p:txBody>
      </p:sp>
      <p:sp>
        <p:nvSpPr>
          <p:cNvPr id="253" name="Shape 412"/>
          <p:cNvSpPr txBox="1"/>
          <p:nvPr/>
        </p:nvSpPr>
        <p:spPr>
          <a:xfrm>
            <a:off x="3630755" y="1175254"/>
            <a:ext cx="1882484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Conflict!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22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415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The overwritten work is discovered</a:t>
            </a:r>
          </a:p>
        </p:txBody>
      </p:sp>
      <p:pic>
        <p:nvPicPr>
          <p:cNvPr id="256" name="image8.png" descr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947" y="2004816"/>
            <a:ext cx="5470529" cy="3083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910" y="3923333"/>
            <a:ext cx="1942178" cy="2330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Picture 16" descr="Picture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7469" y="1207791"/>
            <a:ext cx="1611061" cy="2338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icture 17" descr="Picture 1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46913" y="3444668"/>
            <a:ext cx="1479564" cy="1335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428"/>
          <p:cNvSpPr txBox="1"/>
          <p:nvPr>
            <p:ph type="title"/>
          </p:nvPr>
        </p:nvSpPr>
        <p:spPr>
          <a:xfrm>
            <a:off x="304799" y="-3"/>
            <a:ext cx="7046567" cy="653860"/>
          </a:xfrm>
          <a:prstGeom prst="rect">
            <a:avLst/>
          </a:prstGeom>
        </p:spPr>
        <p:txBody>
          <a:bodyPr/>
          <a:lstStyle/>
          <a:p>
            <a:pPr/>
            <a:r>
              <a:t>Roll Back</a:t>
            </a:r>
          </a:p>
        </p:txBody>
      </p:sp>
      <p:sp>
        <p:nvSpPr>
          <p:cNvPr id="262" name="Shape 431"/>
          <p:cNvSpPr txBox="1"/>
          <p:nvPr/>
        </p:nvSpPr>
        <p:spPr>
          <a:xfrm>
            <a:off x="2462633" y="1061591"/>
            <a:ext cx="147596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Main Branch</a:t>
            </a:r>
          </a:p>
        </p:txBody>
      </p:sp>
      <p:sp>
        <p:nvSpPr>
          <p:cNvPr id="263" name="Shape 432"/>
          <p:cNvSpPr txBox="1"/>
          <p:nvPr/>
        </p:nvSpPr>
        <p:spPr>
          <a:xfrm>
            <a:off x="5336128" y="5807273"/>
            <a:ext cx="1772426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Anne’s Branch </a:t>
            </a:r>
          </a:p>
        </p:txBody>
      </p:sp>
      <p:pic>
        <p:nvPicPr>
          <p:cNvPr id="264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5395" y="1512500"/>
            <a:ext cx="880839" cy="880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076" y="1504881"/>
            <a:ext cx="880839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6754" y="1502872"/>
            <a:ext cx="880839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2432" y="1502872"/>
            <a:ext cx="880836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hape 437"/>
          <p:cNvSpPr txBox="1"/>
          <p:nvPr/>
        </p:nvSpPr>
        <p:spPr>
          <a:xfrm>
            <a:off x="2693384" y="24227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69" name="Shape 438"/>
          <p:cNvSpPr txBox="1"/>
          <p:nvPr/>
        </p:nvSpPr>
        <p:spPr>
          <a:xfrm>
            <a:off x="3813159" y="241995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70" name="Shape 439"/>
          <p:cNvSpPr txBox="1"/>
          <p:nvPr/>
        </p:nvSpPr>
        <p:spPr>
          <a:xfrm>
            <a:off x="4893890" y="2426920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71" name="Shape 440"/>
          <p:cNvSpPr txBox="1"/>
          <p:nvPr/>
        </p:nvSpPr>
        <p:spPr>
          <a:xfrm>
            <a:off x="6386960" y="24227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72" name="Shape 441"/>
          <p:cNvSpPr/>
          <p:nvPr/>
        </p:nvSpPr>
        <p:spPr>
          <a:xfrm flipV="1">
            <a:off x="3356231" y="1948253"/>
            <a:ext cx="254848" cy="171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3" name="Shape 442"/>
          <p:cNvSpPr/>
          <p:nvPr/>
        </p:nvSpPr>
        <p:spPr>
          <a:xfrm flipV="1">
            <a:off x="4491911" y="1945295"/>
            <a:ext cx="254844" cy="7625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4" name="Shape 443"/>
          <p:cNvSpPr/>
          <p:nvPr/>
        </p:nvSpPr>
        <p:spPr>
          <a:xfrm flipV="1">
            <a:off x="5630893" y="1935664"/>
            <a:ext cx="254844" cy="7625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5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7623" y="4885578"/>
            <a:ext cx="880839" cy="880839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hape 445"/>
          <p:cNvSpPr/>
          <p:nvPr/>
        </p:nvSpPr>
        <p:spPr>
          <a:xfrm>
            <a:off x="6048780" y="5041853"/>
            <a:ext cx="600489" cy="574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77" name="Shape 446"/>
          <p:cNvSpPr/>
          <p:nvPr/>
        </p:nvSpPr>
        <p:spPr>
          <a:xfrm>
            <a:off x="4888105" y="1682232"/>
            <a:ext cx="600490" cy="574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78" name="Shape 447"/>
          <p:cNvSpPr/>
          <p:nvPr/>
        </p:nvSpPr>
        <p:spPr>
          <a:xfrm rot="16200000">
            <a:off x="4770275" y="1702522"/>
            <a:ext cx="817255" cy="2249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79" name="Shape 448"/>
          <p:cNvSpPr txBox="1"/>
          <p:nvPr/>
        </p:nvSpPr>
        <p:spPr>
          <a:xfrm>
            <a:off x="5043130" y="3421307"/>
            <a:ext cx="3181291" cy="492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Maya </a:t>
            </a:r>
            <a:r>
              <a:rPr b="1" u="sng"/>
              <a:t>rolls back</a:t>
            </a:r>
            <a:r>
              <a:t> the code to an earlier version.</a:t>
            </a:r>
          </a:p>
        </p:txBody>
      </p:sp>
      <p:pic>
        <p:nvPicPr>
          <p:cNvPr id="280" name="Picture 22" descr="Picture 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469" y="1207791"/>
            <a:ext cx="1611061" cy="2338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icture 23" descr="Picture 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3217" y="4471556"/>
            <a:ext cx="1479563" cy="1335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45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The Group Project</a:t>
            </a:r>
          </a:p>
        </p:txBody>
      </p:sp>
      <p:sp>
        <p:nvSpPr>
          <p:cNvPr id="284" name="Shape 454"/>
          <p:cNvSpPr txBox="1"/>
          <p:nvPr/>
        </p:nvSpPr>
        <p:spPr>
          <a:xfrm>
            <a:off x="1357009" y="2757388"/>
            <a:ext cx="6558644" cy="1082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4000" u="sng">
                <a:latin typeface="Arial"/>
                <a:ea typeface="Arial"/>
                <a:cs typeface="Arial"/>
                <a:sym typeface="Arial"/>
              </a:defRPr>
            </a:pPr>
            <a:r>
              <a:t>Lesson: </a:t>
            </a:r>
          </a:p>
          <a:p>
            <a:pPr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t>You should use Version Control!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468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Quick Activity!</a:t>
            </a:r>
          </a:p>
        </p:txBody>
      </p:sp>
      <p:sp>
        <p:nvSpPr>
          <p:cNvPr id="287" name="Shape 46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" name="Shape 470"/>
          <p:cNvSpPr txBox="1"/>
          <p:nvPr/>
        </p:nvSpPr>
        <p:spPr>
          <a:xfrm>
            <a:off x="304800" y="914398"/>
            <a:ext cx="8686800" cy="2127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Turn to your neighbor, and have one of you explain to the other:</a:t>
            </a:r>
          </a:p>
          <a:p>
            <a:pPr>
              <a:defRPr b="1" sz="20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The concept of version control.</a:t>
            </a:r>
          </a:p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Then the other should explain:</a:t>
            </a:r>
          </a:p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Two of the key advantages to using a version control system. </a:t>
            </a:r>
          </a:p>
        </p:txBody>
      </p:sp>
      <p:sp>
        <p:nvSpPr>
          <p:cNvPr id="289" name="Shape 471"/>
          <p:cNvSpPr txBox="1"/>
          <p:nvPr/>
        </p:nvSpPr>
        <p:spPr>
          <a:xfrm>
            <a:off x="3657600" y="124821"/>
            <a:ext cx="5334000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3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473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So… What’s this GitHub?</a:t>
            </a:r>
          </a:p>
        </p:txBody>
      </p:sp>
      <p:sp>
        <p:nvSpPr>
          <p:cNvPr id="292" name="Shape 474"/>
          <p:cNvSpPr/>
          <p:nvPr/>
        </p:nvSpPr>
        <p:spPr>
          <a:xfrm>
            <a:off x="-4" y="990600"/>
            <a:ext cx="9149878" cy="3183577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93" name="Shape 475"/>
          <p:cNvSpPr txBox="1"/>
          <p:nvPr/>
        </p:nvSpPr>
        <p:spPr>
          <a:xfrm>
            <a:off x="304799" y="1219196"/>
            <a:ext cx="8610601" cy="2570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GitHub is a Web-Based hosting service to store code online.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allows developers to </a:t>
            </a:r>
            <a:r>
              <a:rPr b="1"/>
              <a:t>pull</a:t>
            </a:r>
            <a:r>
              <a:t> (download) code or </a:t>
            </a:r>
            <a:r>
              <a:rPr b="1"/>
              <a:t>push</a:t>
            </a:r>
            <a:r>
              <a:t> (upload) code to the same </a:t>
            </a:r>
            <a:r>
              <a:rPr b="1"/>
              <a:t>repository </a:t>
            </a:r>
            <a:r>
              <a:t>(directory).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also allows developers to </a:t>
            </a:r>
            <a:r>
              <a:rPr b="1"/>
              <a:t>view histories </a:t>
            </a:r>
            <a:r>
              <a:t>of code changes and to </a:t>
            </a:r>
            <a:r>
              <a:rPr b="1"/>
              <a:t>track issues</a:t>
            </a:r>
            <a:r>
              <a:t>. </a:t>
            </a:r>
          </a:p>
        </p:txBody>
      </p:sp>
      <p:pic>
        <p:nvPicPr>
          <p:cNvPr id="294" name="image4.jpeg" descr="image4.jpeg"/>
          <p:cNvPicPr>
            <a:picLocks noChangeAspect="1"/>
          </p:cNvPicPr>
          <p:nvPr/>
        </p:nvPicPr>
        <p:blipFill>
          <a:blip r:embed="rId2">
            <a:extLst/>
          </a:blip>
          <a:srcRect l="0" t="15119" r="0" b="16088"/>
          <a:stretch>
            <a:fillRect/>
          </a:stretch>
        </p:blipFill>
        <p:spPr>
          <a:xfrm>
            <a:off x="2209800" y="4174175"/>
            <a:ext cx="5301771" cy="2133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478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Pushing and Pulling to GitHub</a:t>
            </a:r>
          </a:p>
        </p:txBody>
      </p:sp>
      <p:sp>
        <p:nvSpPr>
          <p:cNvPr id="297" name="Shape 479"/>
          <p:cNvSpPr/>
          <p:nvPr/>
        </p:nvSpPr>
        <p:spPr>
          <a:xfrm>
            <a:off x="0" y="864929"/>
            <a:ext cx="9144000" cy="1520854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98" name="Shape 480"/>
          <p:cNvSpPr/>
          <p:nvPr/>
        </p:nvSpPr>
        <p:spPr>
          <a:xfrm>
            <a:off x="-1" y="653853"/>
            <a:ext cx="9144003" cy="4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99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9" cy="880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9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9" cy="880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image1.gif" descr="image1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486"/>
          <p:cNvSpPr/>
          <p:nvPr/>
        </p:nvSpPr>
        <p:spPr>
          <a:xfrm rot="5400000">
            <a:off x="1596341" y="2007502"/>
            <a:ext cx="873522" cy="1081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05" name="Shape 487"/>
          <p:cNvSpPr txBox="1"/>
          <p:nvPr/>
        </p:nvSpPr>
        <p:spPr>
          <a:xfrm>
            <a:off x="2418356" y="867751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06" name="Shape 488"/>
          <p:cNvSpPr txBox="1"/>
          <p:nvPr/>
        </p:nvSpPr>
        <p:spPr>
          <a:xfrm>
            <a:off x="3538132" y="864931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07" name="Shape 489"/>
          <p:cNvSpPr txBox="1"/>
          <p:nvPr/>
        </p:nvSpPr>
        <p:spPr>
          <a:xfrm>
            <a:off x="4618861" y="871892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08" name="Shape 490"/>
          <p:cNvSpPr txBox="1"/>
          <p:nvPr/>
        </p:nvSpPr>
        <p:spPr>
          <a:xfrm>
            <a:off x="5874048" y="871892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09" name="Shape 491"/>
          <p:cNvSpPr/>
          <p:nvPr/>
        </p:nvSpPr>
        <p:spPr>
          <a:xfrm flipV="1">
            <a:off x="1492183" y="2104038"/>
            <a:ext cx="2217514" cy="1238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10" name="Shape 492"/>
          <p:cNvSpPr txBox="1"/>
          <p:nvPr/>
        </p:nvSpPr>
        <p:spPr>
          <a:xfrm>
            <a:off x="1563802" y="2546405"/>
            <a:ext cx="924031" cy="288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sp>
        <p:nvSpPr>
          <p:cNvPr id="311" name="Shape 493"/>
          <p:cNvSpPr txBox="1"/>
          <p:nvPr/>
        </p:nvSpPr>
        <p:spPr>
          <a:xfrm>
            <a:off x="2588153" y="2962181"/>
            <a:ext cx="1032725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Push Code</a:t>
            </a:r>
          </a:p>
        </p:txBody>
      </p:sp>
      <p:sp>
        <p:nvSpPr>
          <p:cNvPr id="312" name="Shape 494"/>
          <p:cNvSpPr/>
          <p:nvPr/>
        </p:nvSpPr>
        <p:spPr>
          <a:xfrm rot="5400000">
            <a:off x="843223" y="2749118"/>
            <a:ext cx="2379758" cy="1081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13" name="Shape 495"/>
          <p:cNvSpPr/>
          <p:nvPr/>
        </p:nvSpPr>
        <p:spPr>
          <a:xfrm flipV="1">
            <a:off x="1563801" y="2086391"/>
            <a:ext cx="3163644" cy="2602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14" name="Shape 496"/>
          <p:cNvSpPr txBox="1"/>
          <p:nvPr/>
        </p:nvSpPr>
        <p:spPr>
          <a:xfrm>
            <a:off x="3523112" y="4784183"/>
            <a:ext cx="1032725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Push Code</a:t>
            </a:r>
          </a:p>
        </p:txBody>
      </p:sp>
      <p:sp>
        <p:nvSpPr>
          <p:cNvPr id="315" name="Shape 497"/>
          <p:cNvSpPr txBox="1"/>
          <p:nvPr/>
        </p:nvSpPr>
        <p:spPr>
          <a:xfrm>
            <a:off x="1563802" y="4085073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sp>
        <p:nvSpPr>
          <p:cNvPr id="316" name="Shape 498"/>
          <p:cNvSpPr/>
          <p:nvPr/>
        </p:nvSpPr>
        <p:spPr>
          <a:xfrm flipV="1" rot="10800000">
            <a:off x="1505871" y="2214935"/>
            <a:ext cx="3668452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17" name="Shape 499"/>
          <p:cNvSpPr txBox="1"/>
          <p:nvPr/>
        </p:nvSpPr>
        <p:spPr>
          <a:xfrm>
            <a:off x="4137221" y="5325805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sp>
        <p:nvSpPr>
          <p:cNvPr id="318" name="Shape 500"/>
          <p:cNvSpPr/>
          <p:nvPr/>
        </p:nvSpPr>
        <p:spPr>
          <a:xfrm flipV="1">
            <a:off x="1563802" y="2102029"/>
            <a:ext cx="4417252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19" name="Shape 501"/>
          <p:cNvSpPr txBox="1"/>
          <p:nvPr/>
        </p:nvSpPr>
        <p:spPr>
          <a:xfrm>
            <a:off x="4861833" y="5744566"/>
            <a:ext cx="1032725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Push Code</a:t>
            </a:r>
          </a:p>
        </p:txBody>
      </p:sp>
      <p:sp>
        <p:nvSpPr>
          <p:cNvPr id="320" name="Shape 502"/>
          <p:cNvSpPr txBox="1"/>
          <p:nvPr/>
        </p:nvSpPr>
        <p:spPr>
          <a:xfrm>
            <a:off x="6571556" y="1442918"/>
            <a:ext cx="1358634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GitHub Branch</a:t>
            </a:r>
          </a:p>
        </p:txBody>
      </p:sp>
      <p:sp>
        <p:nvSpPr>
          <p:cNvPr id="321" name="Shape 505"/>
          <p:cNvSpPr/>
          <p:nvPr/>
        </p:nvSpPr>
        <p:spPr>
          <a:xfrm rot="5400000">
            <a:off x="2201116" y="2772715"/>
            <a:ext cx="2379758" cy="1081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22" name="Shape 506"/>
          <p:cNvSpPr txBox="1"/>
          <p:nvPr/>
        </p:nvSpPr>
        <p:spPr>
          <a:xfrm>
            <a:off x="2921697" y="4085073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pic>
        <p:nvPicPr>
          <p:cNvPr id="323" name="Picture 31" descr="Picture 3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2520" y="2484644"/>
            <a:ext cx="807455" cy="1172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Picture 32" descr="Picture 3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8115" y="3863418"/>
            <a:ext cx="1221574" cy="1102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icture 33" descr="Picture 3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8617" y="5026795"/>
            <a:ext cx="1170410" cy="1404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509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Get Started with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51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Instructor Git Demo!</a:t>
            </a:r>
          </a:p>
        </p:txBody>
      </p:sp>
      <p:pic>
        <p:nvPicPr>
          <p:cNvPr id="330" name="image11.png" descr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58" y="823409"/>
            <a:ext cx="8559804" cy="5397054"/>
          </a:xfrm>
          <a:prstGeom prst="rect">
            <a:avLst/>
          </a:prstGeom>
          <a:ln>
            <a:solidFill>
              <a:srgbClr val="DAE3F3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514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Basic Git Commands</a:t>
            </a:r>
          </a:p>
        </p:txBody>
      </p:sp>
      <p:sp>
        <p:nvSpPr>
          <p:cNvPr id="333" name="Shape 515"/>
          <p:cNvSpPr txBox="1"/>
          <p:nvPr/>
        </p:nvSpPr>
        <p:spPr>
          <a:xfrm>
            <a:off x="443344" y="914398"/>
            <a:ext cx="8229601" cy="5147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1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clone</a:t>
            </a:r>
          </a:p>
          <a:p>
            <a:pPr marL="742950" indent="-514350" defTabSz="685800">
              <a:buSzPct val="100000"/>
              <a:buAutoNum type="arabicPeriod" startAt="1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2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add</a:t>
            </a:r>
          </a:p>
          <a:p>
            <a:pPr marL="742950" indent="-514350" defTabSz="685800">
              <a:buSzPct val="100000"/>
              <a:buAutoNum type="arabicPeriod" startAt="2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3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commit</a:t>
            </a:r>
          </a:p>
          <a:p>
            <a:pPr marL="742950" indent="-514350" defTabSz="685800">
              <a:buSzPct val="100000"/>
              <a:buAutoNum type="arabicPeriod" startAt="3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4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</a:p>
          <a:p>
            <a:pPr marL="742950" indent="-514350" defTabSz="685800">
              <a:buSzPct val="100000"/>
              <a:buAutoNum type="arabicPeriod" startAt="4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5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pull</a:t>
            </a:r>
          </a:p>
          <a:p>
            <a:pPr marL="742950" indent="-514350" defTabSz="685800">
              <a:buSzPct val="100000"/>
              <a:buAutoNum type="arabicPeriod" startAt="5"/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7"/>
              <a:defRPr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517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Basic Git Commands</a:t>
            </a:r>
          </a:p>
        </p:txBody>
      </p:sp>
      <p:sp>
        <p:nvSpPr>
          <p:cNvPr id="336" name="Shape 518"/>
          <p:cNvSpPr txBox="1"/>
          <p:nvPr/>
        </p:nvSpPr>
        <p:spPr>
          <a:xfrm>
            <a:off x="443344" y="914398"/>
            <a:ext cx="8229601" cy="4996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1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clone </a:t>
            </a:r>
            <a:r>
              <a:rPr b="0"/>
              <a:t>– copies an entire repo (to begin).</a:t>
            </a:r>
          </a:p>
          <a:p>
            <a:pPr marL="742950" indent="-514350" defTabSz="6858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2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add </a:t>
            </a:r>
            <a:r>
              <a:rPr b="0"/>
              <a:t>– adds a file for inclusion in Git.</a:t>
            </a:r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3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commit </a:t>
            </a:r>
            <a:r>
              <a:rPr b="0"/>
              <a:t>– notes a change to the local repo.</a:t>
            </a:r>
          </a:p>
          <a:p>
            <a:pPr marL="742950" indent="-514350" defTabSz="6858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4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  <a:r>
              <a:rPr b="0"/>
              <a:t>– sends changes to hosting service.</a:t>
            </a:r>
          </a:p>
          <a:p>
            <a:pPr marL="742950" indent="-514350" defTabSz="6858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5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pull </a:t>
            </a:r>
            <a:r>
              <a:rPr b="0"/>
              <a:t>– downloads freshest version of repo.</a:t>
            </a:r>
          </a:p>
          <a:p>
            <a:pPr marL="742950" indent="-514350" defTabSz="685800">
              <a:buSzPct val="100000"/>
              <a:buAutoNum type="arabicPeriod" startAt="5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7"/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223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Where to Get Help</a:t>
            </a:r>
          </a:p>
        </p:txBody>
      </p:sp>
      <p:sp>
        <p:nvSpPr>
          <p:cNvPr id="67" name="Shape 224"/>
          <p:cNvSpPr txBox="1"/>
          <p:nvPr/>
        </p:nvSpPr>
        <p:spPr>
          <a:xfrm>
            <a:off x="196850" y="838197"/>
            <a:ext cx="8947150" cy="566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Practice, Practice, Practice: </a:t>
            </a:r>
            <a:r>
              <a:rPr b="0"/>
              <a:t>Work Individually or in Groups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Review In Class Material (Exercises and Slides):</a:t>
            </a:r>
            <a:br/>
            <a:r>
              <a:rPr b="0" sz="2000"/>
              <a:t>http://utoronto.bootcampcontent.com/utoronto-bootcamp/UTORON201803FSF5-Class-Repository-FSF/tree/master/Week_1/Day_1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Re-Watch Class Videos: 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https://codingbootcamp.hosted.panopto.com/Panopto/Pages/Viewer.aspx?id=f124876a-58dc-4a53-a3fa-a8b0017f5eef</a:t>
            </a:r>
            <a:endParaRPr sz="2400"/>
          </a:p>
          <a:p>
            <a:pPr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In Class Office Hours: </a:t>
            </a:r>
            <a:r>
              <a:rPr b="0"/>
              <a:t>45 minutes before class, 30 minutes after</a:t>
            </a:r>
            <a:endParaRPr sz="2400"/>
          </a:p>
          <a:p>
            <a:pPr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One-on-One Sessions: </a:t>
            </a:r>
            <a:r>
              <a:rPr b="0"/>
              <a:t>By Announcement through SSM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Contact Student Success: </a:t>
            </a:r>
            <a:r>
              <a:rPr b="0"/>
              <a:t>Anytime!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520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&gt; YOUR TURN!</a:t>
            </a:r>
          </a:p>
        </p:txBody>
      </p:sp>
      <p:sp>
        <p:nvSpPr>
          <p:cNvPr id="339" name="Shape 52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0" name="Shape 522"/>
          <p:cNvSpPr txBox="1"/>
          <p:nvPr/>
        </p:nvSpPr>
        <p:spPr>
          <a:xfrm>
            <a:off x="304800" y="914399"/>
            <a:ext cx="8686800" cy="511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Assignment: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Using GitHub and the Command Line: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Create a new </a:t>
            </a:r>
            <a:r>
              <a:rPr b="1"/>
              <a:t>public GitHub repository </a:t>
            </a:r>
            <a:r>
              <a:t>and name it whatever you like. Be sure to check the box for “initialize this repository with a README.”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Next, </a:t>
            </a:r>
            <a:r>
              <a:rPr b="1"/>
              <a:t>clone</a:t>
            </a:r>
            <a:r>
              <a:t> the repo to your local directory.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Then create an HTML file inside the local directory.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Add</a:t>
            </a:r>
            <a:r>
              <a:rPr b="0"/>
              <a:t>, </a:t>
            </a:r>
            <a:r>
              <a:t>Commit</a:t>
            </a:r>
            <a:r>
              <a:rPr b="0"/>
              <a:t>, and </a:t>
            </a:r>
            <a:r>
              <a:t>Push</a:t>
            </a:r>
            <a:r>
              <a:rPr b="0"/>
              <a:t> the code to GitHub.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  <a:endParaRPr u="sng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Find a partner in class, and </a:t>
            </a:r>
            <a:r>
              <a:rPr b="1" u="sng"/>
              <a:t>fork</a:t>
            </a:r>
            <a:r>
              <a:t> </a:t>
            </a:r>
            <a:r>
              <a:rPr i="1"/>
              <a:t>their </a:t>
            </a:r>
            <a:r>
              <a:t>repository to your own GitHub account. Clone this forked repository to your local directory.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Add, Commit, and Push the code back to your forked copy. 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Finally, submit a </a:t>
            </a:r>
            <a:r>
              <a:rPr b="1"/>
              <a:t>pull request</a:t>
            </a:r>
            <a:r>
              <a:t> to send your changes to your partner’s repo.</a:t>
            </a:r>
          </a:p>
        </p:txBody>
      </p:sp>
      <p:sp>
        <p:nvSpPr>
          <p:cNvPr id="341" name="Shape 523"/>
          <p:cNvSpPr txBox="1"/>
          <p:nvPr/>
        </p:nvSpPr>
        <p:spPr>
          <a:xfrm>
            <a:off x="2514600" y="124821"/>
            <a:ext cx="6477000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Git Add, Commit, Push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525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Still a Bit Lost? Never Worry!</a:t>
            </a:r>
          </a:p>
        </p:txBody>
      </p:sp>
      <p:pic>
        <p:nvPicPr>
          <p:cNvPr id="344" name="image12.png" descr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31" y="966787"/>
            <a:ext cx="4848227" cy="4924427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345" name="Shape 527"/>
          <p:cNvSpPr txBox="1"/>
          <p:nvPr/>
        </p:nvSpPr>
        <p:spPr>
          <a:xfrm>
            <a:off x="5257800" y="2514599"/>
            <a:ext cx="3733800" cy="1150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Follow this handy Guide!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Practice a few times on your own before our next class.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529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If You’re Still Lost… Here’s a (Free) Course</a:t>
            </a:r>
          </a:p>
        </p:txBody>
      </p:sp>
      <p:pic>
        <p:nvPicPr>
          <p:cNvPr id="348" name="image13.png" descr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889866"/>
            <a:ext cx="7239000" cy="4834455"/>
          </a:xfrm>
          <a:prstGeom prst="rect">
            <a:avLst/>
          </a:prstGeom>
          <a:ln>
            <a:solidFill>
              <a:srgbClr val="DAE3F3"/>
            </a:solidFill>
          </a:ln>
        </p:spPr>
      </p:pic>
      <p:sp>
        <p:nvSpPr>
          <p:cNvPr id="349" name="Shape 531"/>
          <p:cNvSpPr txBox="1"/>
          <p:nvPr/>
        </p:nvSpPr>
        <p:spPr>
          <a:xfrm>
            <a:off x="2261617" y="5882663"/>
            <a:ext cx="4487274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https://www.codeschool.com/courses/try-git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533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HTML Round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535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Syntax (Basic)</a:t>
            </a:r>
          </a:p>
        </p:txBody>
      </p:sp>
      <p:sp>
        <p:nvSpPr>
          <p:cNvPr id="354" name="Shape 536"/>
          <p:cNvSpPr/>
          <p:nvPr/>
        </p:nvSpPr>
        <p:spPr>
          <a:xfrm>
            <a:off x="897616" y="2974636"/>
            <a:ext cx="1371605" cy="646317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&lt;h1&gt;</a:t>
            </a:r>
          </a:p>
        </p:txBody>
      </p:sp>
      <p:sp>
        <p:nvSpPr>
          <p:cNvPr id="355" name="Shape 537"/>
          <p:cNvSpPr/>
          <p:nvPr/>
        </p:nvSpPr>
        <p:spPr>
          <a:xfrm>
            <a:off x="2269215" y="2971799"/>
            <a:ext cx="5372106" cy="646317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is Mah House</a:t>
            </a:r>
          </a:p>
        </p:txBody>
      </p:sp>
      <p:sp>
        <p:nvSpPr>
          <p:cNvPr id="356" name="Shape 538"/>
          <p:cNvSpPr/>
          <p:nvPr/>
        </p:nvSpPr>
        <p:spPr>
          <a:xfrm>
            <a:off x="6993618" y="2971799"/>
            <a:ext cx="1676403" cy="646317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&lt;/h1&gt;</a:t>
            </a:r>
          </a:p>
        </p:txBody>
      </p:sp>
      <p:sp>
        <p:nvSpPr>
          <p:cNvPr id="357" name="Shape 539"/>
          <p:cNvSpPr txBox="1"/>
          <p:nvPr/>
        </p:nvSpPr>
        <p:spPr>
          <a:xfrm>
            <a:off x="716735" y="4497318"/>
            <a:ext cx="1637439" cy="37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Opening Tag</a:t>
            </a:r>
          </a:p>
        </p:txBody>
      </p:sp>
      <p:sp>
        <p:nvSpPr>
          <p:cNvPr id="358" name="Shape 540"/>
          <p:cNvSpPr txBox="1"/>
          <p:nvPr/>
        </p:nvSpPr>
        <p:spPr>
          <a:xfrm>
            <a:off x="7106577" y="4497318"/>
            <a:ext cx="1538716" cy="37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Closing Tag</a:t>
            </a:r>
          </a:p>
        </p:txBody>
      </p:sp>
      <p:sp>
        <p:nvSpPr>
          <p:cNvPr id="359" name="Shape 541"/>
          <p:cNvSpPr txBox="1"/>
          <p:nvPr/>
        </p:nvSpPr>
        <p:spPr>
          <a:xfrm>
            <a:off x="4148832" y="1420478"/>
            <a:ext cx="1134027" cy="37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Content </a:t>
            </a:r>
          </a:p>
        </p:txBody>
      </p:sp>
      <p:cxnSp>
        <p:nvCxnSpPr>
          <p:cNvPr id="360" name="Connector 542"/>
          <p:cNvCxnSpPr>
            <a:stCxn id="357" idx="0"/>
            <a:endCxn id="354" idx="0"/>
          </p:cNvCxnSpPr>
          <p:nvPr/>
        </p:nvCxnSpPr>
        <p:spPr>
          <a:xfrm flipV="1">
            <a:off x="1535454" y="3297794"/>
            <a:ext cx="47965" cy="1387138"/>
          </a:xfrm>
          <a:prstGeom prst="straightConnector1">
            <a:avLst/>
          </a:prstGeom>
          <a:ln w="63500">
            <a:solidFill>
              <a:srgbClr val="5B9BD5"/>
            </a:solidFill>
            <a:miter/>
            <a:tailEnd type="triangle"/>
          </a:ln>
        </p:spPr>
      </p:cxnSp>
      <p:sp>
        <p:nvSpPr>
          <p:cNvPr id="361" name="Shape 543"/>
          <p:cNvSpPr/>
          <p:nvPr/>
        </p:nvSpPr>
        <p:spPr>
          <a:xfrm flipV="1">
            <a:off x="7923562" y="3682522"/>
            <a:ext cx="4" cy="814800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2" name="Shape 544"/>
          <p:cNvSpPr/>
          <p:nvPr/>
        </p:nvSpPr>
        <p:spPr>
          <a:xfrm>
            <a:off x="4761341" y="1982715"/>
            <a:ext cx="4" cy="989087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546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Syntax (with Attribute)</a:t>
            </a:r>
          </a:p>
        </p:txBody>
      </p:sp>
      <p:pic>
        <p:nvPicPr>
          <p:cNvPr id="365" name="image14.png" descr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00" y="1325999"/>
            <a:ext cx="9251754" cy="468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549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Tricky Tags (Self-Closing)</a:t>
            </a:r>
          </a:p>
        </p:txBody>
      </p:sp>
      <p:pic>
        <p:nvPicPr>
          <p:cNvPr id="368" name="image15.png" descr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072" y="1439590"/>
            <a:ext cx="7907199" cy="3718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552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Important Common Tags</a:t>
            </a:r>
          </a:p>
        </p:txBody>
      </p:sp>
      <p:sp>
        <p:nvSpPr>
          <p:cNvPr id="371" name="Shape 553"/>
          <p:cNvSpPr txBox="1"/>
          <p:nvPr/>
        </p:nvSpPr>
        <p:spPr>
          <a:xfrm>
            <a:off x="457199" y="783749"/>
            <a:ext cx="8782009" cy="465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Headings: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&lt;h1&gt; &lt;/h1&gt; </a:t>
            </a:r>
            <a:r>
              <a:rPr b="0"/>
              <a:t>- Heading 1 (Largest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&lt;h2&gt; &lt;/h2&gt; </a:t>
            </a:r>
            <a:r>
              <a:rPr b="0"/>
              <a:t>- Heading 2 (Next 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&lt;h3&gt; &lt;/h3&gt; </a:t>
            </a:r>
            <a:r>
              <a:rPr b="0"/>
              <a:t>- Heading 3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…</a:t>
            </a: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Containers: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&lt;html&gt; &lt;/html&gt; </a:t>
            </a:r>
            <a:r>
              <a:rPr b="0"/>
              <a:t>- Wraps the entire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&lt;head&gt; &lt;/head&gt;</a:t>
            </a:r>
            <a:r>
              <a:rPr b="0"/>
              <a:t> - Wraps the header of the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&lt;body&gt; &lt;/body&gt; </a:t>
            </a:r>
            <a:r>
              <a:rPr b="0"/>
              <a:t>- Wraps the main content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&lt;div&gt; &lt;/div&gt; </a:t>
            </a:r>
            <a:r>
              <a:rPr b="0"/>
              <a:t>- Logical Container ***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&lt;p&gt; &lt;/p&gt; </a:t>
            </a:r>
            <a:r>
              <a:rPr b="0"/>
              <a:t>- Wraps individual Paragraphs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Others: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&lt;strong&gt; </a:t>
            </a:r>
            <a:r>
              <a:rPr b="0"/>
              <a:t>(bold), </a:t>
            </a:r>
            <a:r>
              <a:t>&lt;em&gt; </a:t>
            </a:r>
            <a:r>
              <a:rPr b="0"/>
              <a:t>(emphasis)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&lt;img&gt; </a:t>
            </a:r>
            <a:r>
              <a:rPr b="0"/>
              <a:t>(images)</a:t>
            </a:r>
            <a:r>
              <a:t>, &lt;a href&gt; </a:t>
            </a:r>
            <a:r>
              <a:rPr b="0"/>
              <a:t>(links)</a:t>
            </a:r>
            <a:r>
              <a:t>, &lt;li&gt; </a:t>
            </a:r>
            <a:r>
              <a:rPr b="0"/>
              <a:t>(list items)</a:t>
            </a:r>
            <a:r>
              <a:t> , &lt;title&gt;</a:t>
            </a:r>
            <a:r>
              <a:rPr b="0"/>
              <a:t> (title), </a:t>
            </a:r>
            <a:br>
              <a:rPr b="0"/>
            </a:br>
            <a:r>
              <a:t>&lt;br&gt;</a:t>
            </a:r>
            <a:r>
              <a:rPr b="0"/>
              <a:t> (line break), </a:t>
            </a:r>
            <a:r>
              <a:t>&lt;table&gt; </a:t>
            </a:r>
            <a:r>
              <a:rPr b="0"/>
              <a:t>(tables), </a:t>
            </a:r>
            <a:r>
              <a:t>&lt;!-- --&gt;</a:t>
            </a:r>
            <a:r>
              <a:rPr b="0"/>
              <a:t> (comments)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555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Less Common Tags</a:t>
            </a:r>
          </a:p>
        </p:txBody>
      </p:sp>
      <p:sp>
        <p:nvSpPr>
          <p:cNvPr id="374" name="Shape 556"/>
          <p:cNvSpPr txBox="1"/>
          <p:nvPr/>
        </p:nvSpPr>
        <p:spPr>
          <a:xfrm>
            <a:off x="457199" y="783751"/>
            <a:ext cx="8782009" cy="436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4601" indent="-254601" defTabSz="678941">
              <a:spcBef>
                <a:spcPts val="400"/>
              </a:spcBef>
              <a:buSzPct val="100000"/>
              <a:buFont typeface="Arial"/>
              <a:buChar char="•"/>
              <a:defRPr b="1" sz="1900">
                <a:latin typeface="Arial"/>
                <a:ea typeface="Arial"/>
                <a:cs typeface="Arial"/>
                <a:sym typeface="Arial"/>
              </a:defRPr>
            </a:pPr>
            <a:r>
              <a:t>All HTML Tags are listed here: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http://www.w3schools.com/tags/</a:t>
            </a:r>
          </a:p>
          <a:p>
            <a:pPr defTabSz="678941">
              <a:spcBef>
                <a:spcPts val="500"/>
              </a:spcBef>
              <a:defRPr sz="19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54601" indent="-254601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Don’t try to memorize them! Simply refer back to documentation as needed. </a:t>
            </a:r>
            <a:endParaRPr sz="2300"/>
          </a:p>
          <a:p>
            <a:pPr marL="254601" indent="-254601" defTabSz="678941">
              <a:spcBef>
                <a:spcPts val="500"/>
              </a:spcBef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4601" indent="-254601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Other tags:</a:t>
            </a:r>
            <a:endParaRPr sz="23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&lt;video&gt; for Videos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&lt;audio&gt; for Audio files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&lt;embed&gt; for Embedded files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&lt;code&gt; for including computer code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&lt;header&gt; for headers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&lt;nav&gt; for navigation bars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&lt;footer&gt; for footers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558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for Forms</a:t>
            </a:r>
          </a:p>
        </p:txBody>
      </p:sp>
      <p:sp>
        <p:nvSpPr>
          <p:cNvPr id="377" name="Shape 559"/>
          <p:cNvSpPr txBox="1"/>
          <p:nvPr/>
        </p:nvSpPr>
        <p:spPr>
          <a:xfrm>
            <a:off x="457199" y="783751"/>
            <a:ext cx="8782009" cy="434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685800">
              <a:lnSpc>
                <a:spcPct val="90000"/>
              </a:lnSpc>
              <a:spcBef>
                <a:spcPts val="500"/>
              </a:spcBef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Common UI (User Interface) Form Elements:</a:t>
            </a:r>
            <a:endParaRPr sz="2400"/>
          </a:p>
          <a:p>
            <a:pPr defTabSz="685800">
              <a:lnSpc>
                <a:spcPct val="90000"/>
              </a:lnSpc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&lt;form&gt; </a:t>
            </a:r>
            <a:r>
              <a:rPr b="0"/>
              <a:t>- Creates a form section in HTML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&lt;input&gt; </a:t>
            </a:r>
            <a:r>
              <a:rPr b="0"/>
              <a:t>- Input boxes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&lt;label&gt; </a:t>
            </a:r>
            <a:r>
              <a:rPr b="0"/>
              <a:t>- Labels for boxes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&lt;button&gt; </a:t>
            </a:r>
            <a:r>
              <a:rPr b="0"/>
              <a:t>- Button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&lt;textarea&gt; </a:t>
            </a:r>
            <a:r>
              <a:rPr b="0"/>
              <a:t>- Large textbox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226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Homework #1 - Assignment</a:t>
            </a:r>
          </a:p>
        </p:txBody>
      </p:sp>
      <p:sp>
        <p:nvSpPr>
          <p:cNvPr id="70" name="Shape 227"/>
          <p:cNvSpPr txBox="1"/>
          <p:nvPr/>
        </p:nvSpPr>
        <p:spPr>
          <a:xfrm>
            <a:off x="304799" y="761998"/>
            <a:ext cx="8740776" cy="3667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Also, at this point everyone should have access to the homework repository in GitLab.</a:t>
            </a:r>
            <a:br/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http://utoronto.bootcampcontent.com/utoronto-bootcamp/UTORON201803FSF5-Class-Repository-FSF/tree/master/Week_1/Homework/Instructions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Homework Assignment #1 is due next week</a:t>
            </a:r>
            <a:endParaRPr sz="2400"/>
          </a:p>
          <a:p>
            <a:pPr lvl="1" indent="342900" defTabSz="685800">
              <a:spcBef>
                <a:spcPts val="500"/>
              </a:spcBef>
              <a:defRPr b="1" sz="21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400"/>
              </a:spcBef>
              <a:buSzPct val="100000"/>
              <a:buFont typeface="Arial"/>
              <a:buChar char="–"/>
              <a:defRPr b="1" sz="1900" u="sng">
                <a:latin typeface="Arial"/>
                <a:ea typeface="Arial"/>
                <a:cs typeface="Arial"/>
                <a:sym typeface="Arial"/>
              </a:defRPr>
            </a:pPr>
            <a:r>
              <a:t>TTH Class: Next Thursday April 5th 2018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561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for Forms</a:t>
            </a:r>
          </a:p>
        </p:txBody>
      </p:sp>
      <p:pic>
        <p:nvPicPr>
          <p:cNvPr id="380" name="image16.png" descr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67716"/>
            <a:ext cx="6429375" cy="3514727"/>
          </a:xfrm>
          <a:prstGeom prst="rect">
            <a:avLst/>
          </a:prstGeom>
          <a:ln>
            <a:solidFill>
              <a:srgbClr val="333F50"/>
            </a:solidFill>
          </a:ln>
        </p:spPr>
      </p:pic>
      <p:pic>
        <p:nvPicPr>
          <p:cNvPr id="381" name="image17.png" descr="image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4615338"/>
            <a:ext cx="4333875" cy="1562104"/>
          </a:xfrm>
          <a:prstGeom prst="rect">
            <a:avLst/>
          </a:prstGeom>
          <a:ln>
            <a:solidFill>
              <a:srgbClr val="2E75B6"/>
            </a:solidFill>
          </a:ln>
        </p:spPr>
      </p:pic>
      <p:sp>
        <p:nvSpPr>
          <p:cNvPr id="382" name="Shape 564"/>
          <p:cNvSpPr/>
          <p:nvPr/>
        </p:nvSpPr>
        <p:spPr>
          <a:xfrm flipH="1">
            <a:off x="4521425" y="4387220"/>
            <a:ext cx="84455" cy="223376"/>
          </a:xfrm>
          <a:prstGeom prst="line">
            <a:avLst/>
          </a:prstGeom>
          <a:ln w="7302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566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On Ugly HTML</a:t>
            </a:r>
          </a:p>
        </p:txBody>
      </p:sp>
      <p:pic>
        <p:nvPicPr>
          <p:cNvPr id="385" name="image18.png" descr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035" y="914400"/>
            <a:ext cx="8543929" cy="318135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Shape 568"/>
          <p:cNvSpPr txBox="1"/>
          <p:nvPr/>
        </p:nvSpPr>
        <p:spPr>
          <a:xfrm>
            <a:off x="304800" y="4343398"/>
            <a:ext cx="8686800" cy="1859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Don’t do this… Use proper indentation and sectioning.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Readable code is easier to maintain.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Invest time to get better about this now. It will pay dividends!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570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&gt; YOUR TURN!</a:t>
            </a:r>
          </a:p>
        </p:txBody>
      </p:sp>
      <p:sp>
        <p:nvSpPr>
          <p:cNvPr id="389" name="Shape 57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0" name="Shape 572"/>
          <p:cNvSpPr txBox="1"/>
          <p:nvPr/>
        </p:nvSpPr>
        <p:spPr>
          <a:xfrm>
            <a:off x="304800" y="914397"/>
            <a:ext cx="8686800" cy="257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create a student bio using HTML. You will then add, commit, and push your completed HTML to GitHub for the world to see.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Additional instructions, sent via Slack.</a:t>
            </a:r>
          </a:p>
        </p:txBody>
      </p:sp>
      <p:sp>
        <p:nvSpPr>
          <p:cNvPr id="391" name="Shape 573"/>
          <p:cNvSpPr txBox="1"/>
          <p:nvPr/>
        </p:nvSpPr>
        <p:spPr>
          <a:xfrm>
            <a:off x="3657600" y="124821"/>
            <a:ext cx="5334000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1-HTML_Git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575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&gt; YOUR TURN!</a:t>
            </a:r>
          </a:p>
        </p:txBody>
      </p:sp>
      <p:sp>
        <p:nvSpPr>
          <p:cNvPr id="394" name="Shape 57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95" name="image19.png" descr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860038"/>
            <a:ext cx="7696200" cy="5285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579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Stylin’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58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400" name="Shape 582"/>
          <p:cNvSpPr txBox="1"/>
          <p:nvPr/>
        </p:nvSpPr>
        <p:spPr>
          <a:xfrm>
            <a:off x="457200" y="1142999"/>
            <a:ext cx="8153400" cy="2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 and  content placement.  </a:t>
            </a:r>
            <a:r>
              <a:rPr b="0" sz="1400"/>
              <a:t>(JavaScript is the third – handling logic, animation, etc.)</a:t>
            </a:r>
          </a:p>
        </p:txBody>
      </p:sp>
      <p:pic>
        <p:nvPicPr>
          <p:cNvPr id="401" name="image6.jpeg" descr="image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8" cy="1494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image20.png" descr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586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/ CSS Analogy</a:t>
            </a:r>
          </a:p>
        </p:txBody>
      </p:sp>
      <p:sp>
        <p:nvSpPr>
          <p:cNvPr id="405" name="Shape 587"/>
          <p:cNvSpPr txBox="1"/>
          <p:nvPr/>
        </p:nvSpPr>
        <p:spPr>
          <a:xfrm>
            <a:off x="457197" y="990599"/>
            <a:ext cx="4100950" cy="2405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 defTabSz="685800">
              <a:lnSpc>
                <a:spcPct val="90000"/>
              </a:lnSpc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ctr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406" name="Shape 588"/>
          <p:cNvSpPr txBox="1"/>
          <p:nvPr/>
        </p:nvSpPr>
        <p:spPr>
          <a:xfrm>
            <a:off x="4743201" y="990599"/>
            <a:ext cx="4100946" cy="3142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ct val="90000"/>
              </a:lnSpc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•"/>
              <a:defRPr b="1" sz="3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algn="ctr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407" name="image21.png" descr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22.png" descr="image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9" cy="1448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592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Basic HTML Page</a:t>
            </a:r>
          </a:p>
        </p:txBody>
      </p:sp>
      <p:pic>
        <p:nvPicPr>
          <p:cNvPr id="411" name="snippet.jpeg" descr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91280" y="-707612"/>
            <a:ext cx="9144001" cy="5276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snippet.jpeg" descr="snipp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097" y="925970"/>
            <a:ext cx="7363808" cy="5006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596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Basic HTML Page - Result</a:t>
            </a:r>
          </a:p>
        </p:txBody>
      </p:sp>
      <p:pic>
        <p:nvPicPr>
          <p:cNvPr id="415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599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Basic HTML Page - Result</a:t>
            </a:r>
          </a:p>
        </p:txBody>
      </p:sp>
      <p:pic>
        <p:nvPicPr>
          <p:cNvPr id="418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419" name="Shape 601"/>
          <p:cNvSpPr/>
          <p:nvPr/>
        </p:nvSpPr>
        <p:spPr>
          <a:xfrm>
            <a:off x="4267200" y="4571998"/>
            <a:ext cx="4304066" cy="769994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Hella Boring…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229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603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Enter CSS</a:t>
            </a:r>
          </a:p>
        </p:txBody>
      </p:sp>
      <p:pic>
        <p:nvPicPr>
          <p:cNvPr id="422" name="image25.png" descr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1998"/>
            <a:ext cx="4724400" cy="495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image26.png" descr="image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6197" y="761998"/>
            <a:ext cx="4855103" cy="4953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607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Enter CSS - Result</a:t>
            </a:r>
          </a:p>
        </p:txBody>
      </p:sp>
      <p:pic>
        <p:nvPicPr>
          <p:cNvPr id="426" name="image27.png" descr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610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CSS Syntax</a:t>
            </a:r>
          </a:p>
        </p:txBody>
      </p:sp>
      <p:sp>
        <p:nvSpPr>
          <p:cNvPr id="429" name="Shape 611"/>
          <p:cNvSpPr txBox="1"/>
          <p:nvPr/>
        </p:nvSpPr>
        <p:spPr>
          <a:xfrm>
            <a:off x="457200" y="828113"/>
            <a:ext cx="8153400" cy="2432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400"/>
          </a:p>
        </p:txBody>
      </p:sp>
      <p:pic>
        <p:nvPicPr>
          <p:cNvPr id="430" name="image28.png" descr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2629935"/>
            <a:ext cx="8409696" cy="2883329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614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CSS Example</a:t>
            </a:r>
          </a:p>
        </p:txBody>
      </p:sp>
      <p:sp>
        <p:nvSpPr>
          <p:cNvPr id="433" name="Shape 615"/>
          <p:cNvSpPr txBox="1"/>
          <p:nvPr/>
        </p:nvSpPr>
        <p:spPr>
          <a:xfrm>
            <a:off x="457200" y="862012"/>
            <a:ext cx="8153400" cy="4257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In the below example the “Header” would be turned blue and MUCH larger because of the CSS.</a:t>
            </a: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3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We can incorporate an element’s class or ID to apply a CSS style to a particular part of the document. </a:t>
            </a:r>
            <a:endParaRPr sz="1300"/>
          </a:p>
          <a:p>
            <a:pPr lvl="1" marL="479203" indent="-184309" defTabSz="589787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Just remember to include the necessary symbol before the CSS: “.” for class, “#” for ID.</a:t>
            </a:r>
          </a:p>
          <a:p>
            <a:pPr defTabSz="589787">
              <a:lnSpc>
                <a:spcPct val="80000"/>
              </a:lnSpc>
              <a:spcBef>
                <a:spcPts val="3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200" u="sng">
                <a:latin typeface="Arial"/>
                <a:ea typeface="Arial"/>
                <a:cs typeface="Arial"/>
                <a:sym typeface="Arial"/>
              </a:defRPr>
            </a:pPr>
            <a:r>
              <a:t>Example (HTML): 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3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 </a:t>
            </a:r>
            <a:r>
              <a:rPr>
                <a:solidFill>
                  <a:srgbClr val="00B0F0"/>
                </a:solidFill>
              </a:rPr>
              <a:t>class=“bigBlue”</a:t>
            </a:r>
            <a:r>
              <a:t>&gt;Header&lt;/p&gt;</a:t>
            </a:r>
            <a:endParaRPr sz="12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2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200" u="sng">
                <a:latin typeface="Arial"/>
                <a:ea typeface="Arial"/>
                <a:cs typeface="Arial"/>
                <a:sym typeface="Arial"/>
              </a:defRPr>
            </a:pPr>
            <a:r>
              <a:t>Example (CSS):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3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.bigBlue 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{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font-size: 100px;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color: blue;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617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Key CSS Attributes</a:t>
            </a:r>
          </a:p>
        </p:txBody>
      </p:sp>
      <p:sp>
        <p:nvSpPr>
          <p:cNvPr id="436" name="Shape 618"/>
          <p:cNvSpPr txBox="1"/>
          <p:nvPr/>
        </p:nvSpPr>
        <p:spPr>
          <a:xfrm>
            <a:off x="457200" y="783749"/>
            <a:ext cx="8153400" cy="450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589787">
              <a:lnSpc>
                <a:spcPct val="80000"/>
              </a:lnSpc>
              <a:spcBef>
                <a:spcPts val="300"/>
              </a:spcBef>
              <a:defRPr b="1" sz="1500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500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500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  <a:endParaRPr sz="1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620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Powerful Duo</a:t>
            </a:r>
          </a:p>
        </p:txBody>
      </p:sp>
      <p:sp>
        <p:nvSpPr>
          <p:cNvPr id="439" name="Shape 621"/>
          <p:cNvSpPr txBox="1"/>
          <p:nvPr/>
        </p:nvSpPr>
        <p:spPr>
          <a:xfrm>
            <a:off x="443344" y="1981199"/>
            <a:ext cx="8229601" cy="968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 defTabSz="685800">
              <a:lnSpc>
                <a:spcPct val="90000"/>
              </a:lnSpc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Believe it or not, HTML / CSS is all you need </a:t>
            </a:r>
            <a:endParaRPr sz="2400"/>
          </a:p>
          <a:p>
            <a:pPr algn="ctr" defTabSz="685800">
              <a:lnSpc>
                <a:spcPct val="90000"/>
              </a:lnSpc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to develop a vivid, full-blown website.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623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INSTRUCTOR DEMO</a:t>
            </a:r>
          </a:p>
        </p:txBody>
      </p:sp>
      <p:sp>
        <p:nvSpPr>
          <p:cNvPr id="442" name="Shape 62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(quickexample_internalcss.html | 2-BasicCSS)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626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&gt; YOUR TURN!</a:t>
            </a:r>
          </a:p>
        </p:txBody>
      </p:sp>
      <p:sp>
        <p:nvSpPr>
          <p:cNvPr id="445" name="Shape 62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6" name="Shape 628"/>
          <p:cNvSpPr txBox="1"/>
          <p:nvPr/>
        </p:nvSpPr>
        <p:spPr>
          <a:xfrm>
            <a:off x="304800" y="914397"/>
            <a:ext cx="8686800" cy="257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upgrade your previous HTML bio-page using CSS style rules. Once you’re done, commit and push up your changes to GitHub.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We’ll send you additional instructions via Slack.</a:t>
            </a:r>
          </a:p>
        </p:txBody>
      </p:sp>
      <p:sp>
        <p:nvSpPr>
          <p:cNvPr id="447" name="Shape 629"/>
          <p:cNvSpPr txBox="1"/>
          <p:nvPr/>
        </p:nvSpPr>
        <p:spPr>
          <a:xfrm>
            <a:off x="2590800" y="124821"/>
            <a:ext cx="6400800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3-HTML_CSS_Layout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63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&gt; YOUR TURN!</a:t>
            </a:r>
          </a:p>
        </p:txBody>
      </p:sp>
      <p:pic>
        <p:nvPicPr>
          <p:cNvPr id="450" name="image29.png" descr="image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455743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634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Video Walkthrough!!</a:t>
            </a:r>
          </a:p>
        </p:txBody>
      </p:sp>
      <p:pic>
        <p:nvPicPr>
          <p:cNvPr id="453" name="image30.png" descr="image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838200"/>
            <a:ext cx="8229600" cy="4752975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Shape 636"/>
          <p:cNvSpPr txBox="1"/>
          <p:nvPr/>
        </p:nvSpPr>
        <p:spPr>
          <a:xfrm>
            <a:off x="457200" y="5638798"/>
            <a:ext cx="8229600" cy="617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https://www.youtube.com/watch?v=kMBinXTCrXI&amp;list=PLgJ8UgkiorCnMLsUevoQRxH8t9bt7ne14&amp;index=2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23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Today’s Objectives</a:t>
            </a:r>
          </a:p>
        </p:txBody>
      </p:sp>
      <p:sp>
        <p:nvSpPr>
          <p:cNvPr id="75" name="Shape 232"/>
          <p:cNvSpPr txBox="1"/>
          <p:nvPr/>
        </p:nvSpPr>
        <p:spPr>
          <a:xfrm>
            <a:off x="98425" y="1066800"/>
            <a:ext cx="8947150" cy="365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understand the importance of Git Version Control and of how to use it.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create GitHub Repositories, push code into them, and share with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make more HTML documents.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learn to properly use basic HTML tags.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implement basic CSS styling to HTML documents.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638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Still a Bit Confused?</a:t>
            </a:r>
          </a:p>
        </p:txBody>
      </p:sp>
      <p:sp>
        <p:nvSpPr>
          <p:cNvPr id="457" name="Shape 639"/>
          <p:cNvSpPr txBox="1"/>
          <p:nvPr/>
        </p:nvSpPr>
        <p:spPr>
          <a:xfrm>
            <a:off x="381000" y="914399"/>
            <a:ext cx="8001000" cy="4892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Remember! We’ve got video guides for key activities like that last one.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If you feel like you are EVER falling behind, use those online walkthroughs to help catch back up. They are made to be easy to understand.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Still having trouble? Shoot your instructor or one of your TAs a message!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We are here to help you out in whatever way we can! </a:t>
            </a:r>
          </a:p>
        </p:txBody>
      </p:sp>
      <p:pic>
        <p:nvPicPr>
          <p:cNvPr id="458" name="image31.png" descr="image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1600200"/>
            <a:ext cx="457200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642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Recap + Questions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234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Know Thyself</a:t>
            </a:r>
          </a:p>
        </p:txBody>
      </p:sp>
      <p:sp>
        <p:nvSpPr>
          <p:cNvPr id="78" name="Shape 235"/>
          <p:cNvSpPr txBox="1"/>
          <p:nvPr/>
        </p:nvSpPr>
        <p:spPr>
          <a:xfrm>
            <a:off x="304799" y="1066797"/>
            <a:ext cx="8740776" cy="3769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/>
          <a:p>
            <a:pPr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If you are a </a:t>
            </a:r>
            <a:r>
              <a:rPr i="1"/>
              <a:t>complete</a:t>
            </a:r>
            <a:r>
              <a:t> beginner to HTML/CSS and Coding: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Continue getting comfortable with HTML.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completely write a basic HTML document (like in last class).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Understand what CSS is, what it’s for, and how it works with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</a:t>
            </a:r>
            <a:endParaRPr sz="2400"/>
          </a:p>
          <a:p>
            <a:pPr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If you’ve had past exposure and felt comfortable with the last lesson: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Aim to build up your skills. Clear up any questions or confusions about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Become knowledgeable about a wider range of HTML and CSS tags.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selectively apply CSS to specific HTML elements. 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237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What / Why Git?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04040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04040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